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0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26" r:id="rId3"/>
    <p:sldMasterId id="2147483740" r:id="rId4"/>
    <p:sldMasterId id="2147483768" r:id="rId5"/>
    <p:sldMasterId id="2147483783" r:id="rId6"/>
    <p:sldMasterId id="2147483804" r:id="rId7"/>
    <p:sldMasterId id="2147483830" r:id="rId8"/>
  </p:sldMasterIdLst>
  <p:notesMasterIdLst>
    <p:notesMasterId r:id="rId27"/>
  </p:notesMasterIdLst>
  <p:handoutMasterIdLst>
    <p:handoutMasterId r:id="rId28"/>
  </p:handoutMasterIdLst>
  <p:sldIdLst>
    <p:sldId id="784" r:id="rId9"/>
    <p:sldId id="795" r:id="rId10"/>
    <p:sldId id="811" r:id="rId11"/>
    <p:sldId id="812" r:id="rId12"/>
    <p:sldId id="813" r:id="rId13"/>
    <p:sldId id="809" r:id="rId14"/>
    <p:sldId id="773" r:id="rId15"/>
    <p:sldId id="734" r:id="rId16"/>
    <p:sldId id="798" r:id="rId17"/>
    <p:sldId id="800" r:id="rId18"/>
    <p:sldId id="788" r:id="rId19"/>
    <p:sldId id="807" r:id="rId20"/>
    <p:sldId id="814" r:id="rId21"/>
    <p:sldId id="815" r:id="rId22"/>
    <p:sldId id="816" r:id="rId23"/>
    <p:sldId id="803" r:id="rId24"/>
    <p:sldId id="817" r:id="rId25"/>
    <p:sldId id="753" r:id="rId26"/>
  </p:sldIdLst>
  <p:sldSz cx="9144000" cy="6858000" type="screen4x3"/>
  <p:notesSz cx="7023100" cy="93091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68">
          <p15:clr>
            <a:srgbClr val="A4A3A4"/>
          </p15:clr>
        </p15:guide>
        <p15:guide id="3" orient="horz" pos="96">
          <p15:clr>
            <a:srgbClr val="A4A3A4"/>
          </p15:clr>
        </p15:guide>
        <p15:guide id="4" orient="horz" pos="912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3408">
          <p15:clr>
            <a:srgbClr val="A4A3A4"/>
          </p15:clr>
        </p15:guide>
        <p15:guide id="7" pos="2880">
          <p15:clr>
            <a:srgbClr val="A4A3A4"/>
          </p15:clr>
        </p15:guide>
        <p15:guide id="8" pos="240">
          <p15:clr>
            <a:srgbClr val="A4A3A4"/>
          </p15:clr>
        </p15:guide>
        <p15:guide id="9" pos="5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280" autoAdjust="0"/>
  </p:normalViewPr>
  <p:slideViewPr>
    <p:cSldViewPr>
      <p:cViewPr varScale="1">
        <p:scale>
          <a:sx n="72" d="100"/>
          <a:sy n="72" d="100"/>
        </p:scale>
        <p:origin x="1458" y="72"/>
      </p:cViewPr>
      <p:guideLst>
        <p:guide orient="horz" pos="2160"/>
        <p:guide orient="horz" pos="768"/>
        <p:guide orient="horz" pos="96"/>
        <p:guide orient="horz" pos="912"/>
        <p:guide orient="horz" pos="3888"/>
        <p:guide orient="horz" pos="3408"/>
        <p:guide pos="2880"/>
        <p:guide pos="240"/>
        <p:guide pos="5520"/>
      </p:guideLst>
    </p:cSldViewPr>
  </p:slideViewPr>
  <p:outlineViewPr>
    <p:cViewPr>
      <p:scale>
        <a:sx n="33" d="100"/>
        <a:sy n="33" d="100"/>
      </p:scale>
      <p:origin x="0" y="-121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486"/>
    </p:cViewPr>
  </p:sorterViewPr>
  <p:notesViewPr>
    <p:cSldViewPr showGuides="1">
      <p:cViewPr>
        <p:scale>
          <a:sx n="100" d="100"/>
          <a:sy n="100" d="100"/>
        </p:scale>
        <p:origin x="-1842" y="78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AM01PCIFS01.global.root\HomeDirs$\sam.knox\Desktop\IIRU\CFA\CFA%20data\CFA%20tabs%20new%20Middle%20East%20and%20Afric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AM01PCIFS01.global.root\HomeDirs$\sam.knox\Desktop\IIRU\CFA\CFA%20data\CFA%20tabs%20new%20Middle%20East%20and%20Africa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M01PCIFS01.global.root\HomeDirs$\sam.knox\Desktop\IIRU\CFA\CFA%20data\CFA%20tabs%20new%20Middle%20East%20and%20Africa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M01PCIFS01.global.root\HomeDirs$\sam.knox\Desktop\IIRU\CFA\CFA%20data\CFA%20tabs%20new%20Middle%20East%20and%20Afric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AM01PCIFS01.global.root\HomeDirs$\sam.knox\Desktop\IIRU\CFA\CFA%20data\CFA%20tabs%20new%20Middle%20East%20and%20Africa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M01PCIFS01.global.root\HomeDirs$\sam.knox\Desktop\IIRU\CFA\CFA%20data\CFA%20tabs%20new%20Middle%20East%20and%20Afric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M01PCIFS01.global.root\HomeDirs$\sam.knox\Desktop\IIRU\CFA\CFA%20data\CFA%20tabs%20new%20Middle%20East%20and%20Afric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M01PCIFS01.global.root\HomeDirs$\sam.knox\Desktop\IIRU\CFA\CFA%20data\CFA%20tabs%20new%20Middle%20East%20and%20Afric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AM01PCIFS01.global.root\HomeDirs$\sam.knox\Desktop\IIRU\CFA\CFA%20data\CFA%20tabs%20new%20Middle%20East%20and%20Africa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M01PCIFS01.global.root\HomeDirs$\sam.knox\Desktop\IIRU\CFA\CFA%20data\CFA%20tabs%20new%20Middle%20East%20and%20Afric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AM01PCIFS01.global.root\HomeDirs$\sam.knox\Desktop\IIRU\CFA\CFA%20data\CFA%20tabs%20new%20Middle%20East%20and%20Afric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AM01PCIFS01.global.root\HomeDirs$\sam.knox\Desktop\IIRU\CFA\CFA%20data\CFA%20tabs%20new%20Middle%20East%20and%20Afric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AM01PCIFS01.global.root\HomeDirs$\sam.knox\Desktop\IIRU\CFA\CFA%20data\CFA%20tabs%20new%20Middle%20East%20and%20Afric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AM01PCIFS01.global.root\HomeDirs$\sam.knox\Desktop\IIRU\CFA\CFA%20data\CFA%20tabs%20new%20Middle%20East%20and%20Afric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AM01PCIFS01.global.root\HomeDirs$\sam.knox\Desktop\IIRU\CFA\CFA%20data\CFA%20tabs%20new%20Middle%20East%20and%20Afric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AM01PCIFS01.global.root\HomeDirs$\sam.knox\Desktop\IIRU\CFA\CFA%20data\CFA%20tabs%20new%20Middle%20East%20and%20Afric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AM01PCIFS01.global.root\HomeDirs$\sam.knox\Desktop\IIRU\CFA\CFA%20data\CFA%20tabs%20new%20Middle%20East%20and%20Africa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AM01PCIFS01.global.root\HomeDirs$\sam.knox\Desktop\IIRU\CFA\CFA%20data\CFA%20tabs%20new%20Middle%20East%20and%20Africa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r>
              <a:rPr lang="en-US">
                <a:latin typeface="CFA Breuer Text" panose="02000506040000020004" pitchFamily="50" charset="0"/>
              </a:rPr>
              <a:t>What is your title?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474300458205436"/>
          <c:y val="0.10193873531767275"/>
          <c:w val="0.55327959428800211"/>
          <c:h val="0.885945315236083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B77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slides!$N$12:$N$18</c:f>
              <c:strCache>
                <c:ptCount val="7"/>
                <c:pt idx="0">
                  <c:v>Chief operating officer</c:v>
                </c:pt>
                <c:pt idx="1">
                  <c:v>Director of research</c:v>
                </c:pt>
                <c:pt idx="2">
                  <c:v>Research analyst</c:v>
                </c:pt>
                <c:pt idx="3">
                  <c:v>Other</c:v>
                </c:pt>
                <c:pt idx="4">
                  <c:v>Managing director</c:v>
                </c:pt>
                <c:pt idx="5">
                  <c:v>Chief investment officer</c:v>
                </c:pt>
                <c:pt idx="6">
                  <c:v>Portfolio manager</c:v>
                </c:pt>
              </c:strCache>
            </c:strRef>
          </c:cat>
          <c:val>
            <c:numRef>
              <c:f>slides!$O$12:$O$18</c:f>
              <c:numCache>
                <c:formatCode>0%</c:formatCode>
                <c:ptCount val="7"/>
                <c:pt idx="0">
                  <c:v>0.18045112781954886</c:v>
                </c:pt>
                <c:pt idx="1">
                  <c:v>7.5187969924812026E-2</c:v>
                </c:pt>
                <c:pt idx="2">
                  <c:v>0.10526315789473684</c:v>
                </c:pt>
                <c:pt idx="3">
                  <c:v>0.12781954887218044</c:v>
                </c:pt>
                <c:pt idx="4">
                  <c:v>0.14285714285714285</c:v>
                </c:pt>
                <c:pt idx="5">
                  <c:v>0.15789473684210525</c:v>
                </c:pt>
                <c:pt idx="6">
                  <c:v>0.21052631578947367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86-45E5-9DD5-B513CB310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049088"/>
        <c:axId val="62049472"/>
      </c:barChart>
      <c:catAx>
        <c:axId val="62049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2049472"/>
        <c:crosses val="autoZero"/>
        <c:auto val="1"/>
        <c:lblAlgn val="ctr"/>
        <c:lblOffset val="100"/>
        <c:noMultiLvlLbl val="0"/>
      </c:catAx>
      <c:valAx>
        <c:axId val="6204947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4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slides!$N$257</c:f>
          <c:strCache>
            <c:ptCount val="1"/>
            <c:pt idx="0">
              <c:v>How available are each of the following skills in the labor pool of prospective employees?</c:v>
            </c:pt>
          </c:strCache>
        </c:strRef>
      </c:tx>
      <c:layout>
        <c:manualLayout>
          <c:xMode val="edge"/>
          <c:yMode val="edge"/>
          <c:x val="0.128456049710823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4260723543613276"/>
          <c:y val="0.18574988966681272"/>
          <c:w val="0.44048263473633753"/>
          <c:h val="0.7885721712231893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slides!$Y$242</c:f>
              <c:strCache>
                <c:ptCount val="1"/>
                <c:pt idx="0">
                  <c:v>CIOs/PMs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8375223329927904E-3"/>
                  <c:y val="0"/>
                </c:manualLayout>
              </c:layout>
              <c:tx>
                <c:rich>
                  <a:bodyPr/>
                  <a:lstStyle/>
                  <a:p>
                    <a:fld id="{76605821-0169-46EC-A57D-A888A190DE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035-4503-97D0-DE9222EBE8BE}"/>
                </c:ext>
              </c:extLst>
            </c:dLbl>
            <c:dLbl>
              <c:idx val="1"/>
              <c:layout>
                <c:manualLayout>
                  <c:x val="6.1422387705595558E-3"/>
                  <c:y val="0"/>
                </c:manualLayout>
              </c:layout>
              <c:tx>
                <c:rich>
                  <a:bodyPr/>
                  <a:lstStyle/>
                  <a:p>
                    <a:fld id="{2A78DA16-07C5-49D5-AC13-240253A783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035-4503-97D0-DE9222EBE8BE}"/>
                </c:ext>
              </c:extLst>
            </c:dLbl>
            <c:dLbl>
              <c:idx val="2"/>
              <c:layout>
                <c:manualLayout>
                  <c:x val="5.374806931579941E-3"/>
                  <c:y val="0"/>
                </c:manualLayout>
              </c:layout>
              <c:tx>
                <c:rich>
                  <a:bodyPr/>
                  <a:lstStyle/>
                  <a:p>
                    <a:fld id="{49475425-D821-48D8-8805-3408F61014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035-4503-97D0-DE9222EBE8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610757A-73BD-4A7B-90BD-2AF393178B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035-4503-97D0-DE9222EBE8B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2302217-4751-48DC-A6EE-74C0C12DB0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035-4503-97D0-DE9222EBE8B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B0F8169-2849-4B1F-B117-364374885D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035-4503-97D0-DE9222EBE8BE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6A8B47F0-D068-4BF2-9583-A3929E8D8BE6}" type="CELLRANGE">
                      <a:rPr lang="en-US"/>
                      <a:pPr>
                        <a:defRPr sz="1400" b="1">
                          <a:solidFill>
                            <a:sysClr val="windowText" lastClr="000000"/>
                          </a:solidFill>
                          <a:latin typeface="CFA Breuer Text" panose="02000506040000020004" pitchFamily="50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035-4503-97D0-DE9222EBE8BE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91CDCEFF-B3A6-49E9-801E-ACF7DAEFF060}" type="CELLRANGE">
                      <a:rPr lang="en-US"/>
                      <a:pPr>
                        <a:defRPr sz="1400" b="1">
                          <a:solidFill>
                            <a:sysClr val="windowText" lastClr="000000"/>
                          </a:solidFill>
                          <a:latin typeface="CFA Breuer Text" panose="02000506040000020004" pitchFamily="50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035-4503-97D0-DE9222EBE8BE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AAC94ADE-8E02-4DDC-A597-82DD762C2817}" type="CELLRANGE">
                      <a:rPr lang="en-US"/>
                      <a:pPr>
                        <a:defRPr sz="1400" b="1">
                          <a:solidFill>
                            <a:sysClr val="windowText" lastClr="000000"/>
                          </a:solidFill>
                          <a:latin typeface="CFA Breuer Text" panose="02000506040000020004" pitchFamily="50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035-4503-97D0-DE9222EBE8B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E6882B1-4E5E-4ECC-BDE5-13D35E2849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035-4503-97D0-DE9222EBE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slides!$Y$243:$Y$252</c:f>
              <c:numCache>
                <c:formatCode>0%</c:formatCode>
                <c:ptCount val="10"/>
                <c:pt idx="0">
                  <c:v>0.12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  <c:pt idx="7">
                  <c:v>0.12</c:v>
                </c:pt>
                <c:pt idx="8">
                  <c:v>0.12</c:v>
                </c:pt>
                <c:pt idx="9">
                  <c:v>0.12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slides!$AJ$243:$AJ$252</c15:f>
                <c15:dlblRangeCache>
                  <c:ptCount val="10"/>
                  <c:pt idx="0">
                    <c:v>10</c:v>
                  </c:pt>
                  <c:pt idx="1">
                    <c:v>5</c:v>
                  </c:pt>
                  <c:pt idx="2">
                    <c:v>8</c:v>
                  </c:pt>
                  <c:pt idx="3">
                    <c:v>9</c:v>
                  </c:pt>
                  <c:pt idx="4">
                    <c:v>7</c:v>
                  </c:pt>
                  <c:pt idx="5">
                    <c:v>6</c:v>
                  </c:pt>
                  <c:pt idx="6">
                    <c:v>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3035-4503-97D0-DE9222EBE8BE}"/>
            </c:ext>
          </c:extLst>
        </c:ser>
        <c:ser>
          <c:idx val="1"/>
          <c:order val="1"/>
          <c:tx>
            <c:strRef>
              <c:f>slides!$Z$242</c:f>
              <c:strCache>
                <c:ptCount val="1"/>
                <c:pt idx="0">
                  <c:v>CEOs of AMs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60B7CEF-E771-4184-BC30-3217D05028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3035-4503-97D0-DE9222EBE8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541F5D-344D-485D-9A05-6FDD27FE8C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3035-4503-97D0-DE9222EBE8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0190866-C3B7-4BE7-AB40-58AA11BAF6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035-4503-97D0-DE9222EBE8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B7BA918-A14B-44D5-8D2B-BCA4D52C3E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035-4503-97D0-DE9222EBE8B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78D1F2E-01A6-4B69-A414-AEFEE93871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035-4503-97D0-DE9222EBE8B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9FB35F9-CA84-4CA8-8854-EC6DC3C972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3035-4503-97D0-DE9222EBE8BE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91393937-C70A-446C-9180-9DF694B99DCE}" type="CELLRANGE">
                      <a:rPr lang="en-US"/>
                      <a:pPr>
                        <a:defRPr sz="1400" b="1">
                          <a:solidFill>
                            <a:sysClr val="windowText" lastClr="000000"/>
                          </a:solidFill>
                          <a:latin typeface="CFA Breuer Text" panose="02000506040000020004" pitchFamily="50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3035-4503-97D0-DE9222EBE8BE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464CE2CC-60C9-4E08-9FCE-93DE964540FB}" type="CELLRANGE">
                      <a:rPr lang="en-US"/>
                      <a:pPr>
                        <a:defRPr sz="1400" b="1">
                          <a:solidFill>
                            <a:sysClr val="windowText" lastClr="000000"/>
                          </a:solidFill>
                          <a:latin typeface="CFA Breuer Text" panose="02000506040000020004" pitchFamily="50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035-4503-97D0-DE9222EBE8BE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D76414F3-637F-44D7-8158-64D9C3BF931E}" type="CELLRANGE">
                      <a:rPr lang="en-US"/>
                      <a:pPr>
                        <a:defRPr sz="1400">
                          <a:solidFill>
                            <a:sysClr val="windowText" lastClr="000000"/>
                          </a:solidFill>
                          <a:latin typeface="CFA Breuer Text" panose="02000506040000020004" pitchFamily="50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035-4503-97D0-DE9222EBE8BE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5CE76961-E30F-4025-9DCF-D0798A486A6E}" type="CELLRANGE">
                      <a:rPr lang="en-US"/>
                      <a:pPr>
                        <a:defRPr sz="1400" b="1">
                          <a:solidFill>
                            <a:sysClr val="windowText" lastClr="000000"/>
                          </a:solidFill>
                          <a:latin typeface="CFA Breuer Text" panose="02000506040000020004" pitchFamily="50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035-4503-97D0-DE9222EBE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slides!$Z$243:$Z$252</c:f>
              <c:numCache>
                <c:formatCode>0%</c:formatCode>
                <c:ptCount val="10"/>
                <c:pt idx="0">
                  <c:v>0.12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  <c:pt idx="7">
                  <c:v>0.12</c:v>
                </c:pt>
                <c:pt idx="8">
                  <c:v>0.12</c:v>
                </c:pt>
                <c:pt idx="9">
                  <c:v>0.12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slides!$AK$243:$AK$252</c15:f>
                <c15:dlblRangeCache>
                  <c:ptCount val="10"/>
                  <c:pt idx="0">
                    <c:v>6</c:v>
                  </c:pt>
                  <c:pt idx="1">
                    <c:v>7</c:v>
                  </c:pt>
                  <c:pt idx="2">
                    <c:v>4</c:v>
                  </c:pt>
                  <c:pt idx="3">
                    <c:v>10</c:v>
                  </c:pt>
                  <c:pt idx="4">
                    <c:v>8</c:v>
                  </c:pt>
                  <c:pt idx="5">
                    <c:v>4</c:v>
                  </c:pt>
                  <c:pt idx="6">
                    <c:v>3</c:v>
                  </c:pt>
                  <c:pt idx="7">
                    <c:v>2</c:v>
                  </c:pt>
                  <c:pt idx="8">
                    <c:v>9</c:v>
                  </c:pt>
                  <c:pt idx="9">
                    <c:v>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5-3035-4503-97D0-DE9222EBE8BE}"/>
            </c:ext>
          </c:extLst>
        </c:ser>
        <c:ser>
          <c:idx val="2"/>
          <c:order val="2"/>
          <c:tx>
            <c:strRef>
              <c:f>slides!$AA$242</c:f>
              <c:strCache>
                <c:ptCount val="1"/>
                <c:pt idx="0">
                  <c:v>CEOs of AOs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3DC627E-FDB1-4C3F-9E45-C37FCD88D4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3035-4503-97D0-DE9222EBE8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502AEA39-CDB4-4A51-8BC6-1B03F6DB4890}" type="CELLRANGE">
                      <a:rPr lang="en-US"/>
                      <a:pPr>
                        <a:defRPr sz="1400">
                          <a:solidFill>
                            <a:sysClr val="windowText" lastClr="000000"/>
                          </a:solidFill>
                          <a:latin typeface="CFA Breuer Text" panose="02000506040000020004" pitchFamily="50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035-4503-97D0-DE9222EBE8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E8D7D01-1501-42BD-B805-4E4AA501CB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3035-4503-97D0-DE9222EBE8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1A9A9CC-857A-452D-A8F2-920DD9DB8A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035-4503-97D0-DE9222EBE8B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2F25FA8-04E3-430D-A52D-7CC7001410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3035-4503-97D0-DE9222EBE8B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66C2043-7AA3-4F57-A601-B0B4007183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035-4503-97D0-DE9222EBE8BE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AC092E66-D250-4BF9-88DA-7519DBE91BC7}" type="CELLRANGE">
                      <a:rPr lang="en-US"/>
                      <a:pPr>
                        <a:defRPr sz="1400" b="1">
                          <a:solidFill>
                            <a:sysClr val="windowText" lastClr="000000"/>
                          </a:solidFill>
                          <a:latin typeface="CFA Breuer Text" panose="02000506040000020004" pitchFamily="50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3035-4503-97D0-DE9222EBE8BE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FE1ACDAD-466A-46F1-85D2-9887B910D8A6}" type="CELLRANGE">
                      <a:rPr lang="en-US"/>
                      <a:pPr>
                        <a:defRPr sz="1400" b="1">
                          <a:solidFill>
                            <a:sysClr val="windowText" lastClr="000000"/>
                          </a:solidFill>
                          <a:latin typeface="CFA Breuer Text" panose="02000506040000020004" pitchFamily="50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3035-4503-97D0-DE9222EBE8BE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54430D4C-26EE-4CCF-8CB2-0648278C6C68}" type="CELLRANGE">
                      <a:rPr lang="en-US"/>
                      <a:pPr>
                        <a:defRPr sz="1400">
                          <a:solidFill>
                            <a:sysClr val="windowText" lastClr="000000"/>
                          </a:solidFill>
                          <a:latin typeface="CFA Breuer Text" panose="02000506040000020004" pitchFamily="50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3035-4503-97D0-DE9222EBE8BE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41B4FFFE-1BD8-4789-9B08-8D2FA616B119}" type="CELLRANGE">
                      <a:rPr lang="en-US"/>
                      <a:pPr>
                        <a:defRPr sz="1400" b="1">
                          <a:solidFill>
                            <a:sysClr val="windowText" lastClr="000000"/>
                          </a:solidFill>
                          <a:latin typeface="CFA Breuer Text" panose="02000506040000020004" pitchFamily="50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035-4503-97D0-DE9222EBE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slides!$AA$243:$AA$252</c:f>
              <c:numCache>
                <c:formatCode>0%</c:formatCode>
                <c:ptCount val="10"/>
                <c:pt idx="0">
                  <c:v>0.12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  <c:pt idx="7">
                  <c:v>0.12</c:v>
                </c:pt>
                <c:pt idx="8">
                  <c:v>0.12</c:v>
                </c:pt>
                <c:pt idx="9">
                  <c:v>0.12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slides!$AL$243:$AL$252</c15:f>
                <c15:dlblRangeCache>
                  <c:ptCount val="10"/>
                  <c:pt idx="0">
                    <c:v>8</c:v>
                  </c:pt>
                  <c:pt idx="1">
                    <c:v>4</c:v>
                  </c:pt>
                  <c:pt idx="2">
                    <c:v>6</c:v>
                  </c:pt>
                  <c:pt idx="3">
                    <c:v>10</c:v>
                  </c:pt>
                  <c:pt idx="4">
                    <c:v>7</c:v>
                  </c:pt>
                  <c:pt idx="5">
                    <c:v>5</c:v>
                  </c:pt>
                  <c:pt idx="6">
                    <c:v>3</c:v>
                  </c:pt>
                  <c:pt idx="7">
                    <c:v>1</c:v>
                  </c:pt>
                  <c:pt idx="8">
                    <c:v>9</c:v>
                  </c:pt>
                  <c:pt idx="9">
                    <c:v>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3035-4503-97D0-DE9222EBE8BE}"/>
            </c:ext>
          </c:extLst>
        </c:ser>
        <c:ser>
          <c:idx val="3"/>
          <c:order val="3"/>
          <c:tx>
            <c:strRef>
              <c:f>slides!$AB$242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slides!$AB$243:$AB$252</c:f>
              <c:numCache>
                <c:formatCode>0%</c:formatCode>
                <c:ptCount val="10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3035-4503-97D0-DE9222EBE8BE}"/>
            </c:ext>
          </c:extLst>
        </c:ser>
        <c:ser>
          <c:idx val="4"/>
          <c:order val="4"/>
          <c:tx>
            <c:strRef>
              <c:f>slides!$AC$242</c:f>
              <c:strCache>
                <c:ptCount val="1"/>
                <c:pt idx="0">
                  <c:v>Very hard to find</c:v>
                </c:pt>
              </c:strCache>
            </c:strRef>
          </c:tx>
          <c:spPr>
            <a:solidFill>
              <a:srgbClr val="5B77CC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478858132626014E-3"/>
                  <c:y val="-1.9294065100000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035-4503-97D0-DE9222EBE8BE}"/>
                </c:ext>
              </c:extLst>
            </c:dLbl>
            <c:dLbl>
              <c:idx val="3"/>
              <c:layout>
                <c:manualLayout>
                  <c:x val="7.16063549455972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035-4503-97D0-DE9222EBE8BE}"/>
                </c:ext>
              </c:extLst>
            </c:dLbl>
            <c:dLbl>
              <c:idx val="4"/>
              <c:layout>
                <c:manualLayout>
                  <c:x val="1.13120085677260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035-4503-97D0-DE9222EBE8BE}"/>
                </c:ext>
              </c:extLst>
            </c:dLbl>
            <c:dLbl>
              <c:idx val="6"/>
              <c:layout>
                <c:manualLayout>
                  <c:x val="8.5927625934716662E-3"/>
                  <c:y val="-2.2241988987238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035-4503-97D0-DE9222EBE8BE}"/>
                </c:ext>
              </c:extLst>
            </c:dLbl>
            <c:dLbl>
              <c:idx val="7"/>
              <c:layout>
                <c:manualLayout>
                  <c:x val="6.78864416984824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035-4503-97D0-DE9222EBE8BE}"/>
                </c:ext>
              </c:extLst>
            </c:dLbl>
            <c:dLbl>
              <c:idx val="8"/>
              <c:layout>
                <c:manualLayout>
                  <c:x val="6.78864416984824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035-4503-97D0-DE9222EBE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slides!$AC$243:$AC$252</c:f>
              <c:numCache>
                <c:formatCode>0%</c:formatCode>
                <c:ptCount val="10"/>
                <c:pt idx="0">
                  <c:v>6.0150375939849621E-2</c:v>
                </c:pt>
                <c:pt idx="1">
                  <c:v>3.7593984962406013E-2</c:v>
                </c:pt>
                <c:pt idx="2">
                  <c:v>6.0150375939849621E-2</c:v>
                </c:pt>
                <c:pt idx="3">
                  <c:v>4.5112781954887216E-2</c:v>
                </c:pt>
                <c:pt idx="4">
                  <c:v>4.5454545454545456E-2</c:v>
                </c:pt>
                <c:pt idx="5">
                  <c:v>6.0150375939849621E-2</c:v>
                </c:pt>
                <c:pt idx="6">
                  <c:v>7.5187969924812026E-2</c:v>
                </c:pt>
                <c:pt idx="7">
                  <c:v>3.7593984962406013E-2</c:v>
                </c:pt>
                <c:pt idx="8">
                  <c:v>6.0150375939849621E-2</c:v>
                </c:pt>
                <c:pt idx="9">
                  <c:v>9.0225563909774431E-2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035-4503-97D0-DE9222EBE8BE}"/>
            </c:ext>
          </c:extLst>
        </c:ser>
        <c:ser>
          <c:idx val="5"/>
          <c:order val="5"/>
          <c:tx>
            <c:strRef>
              <c:f>slides!$AD$242</c:f>
              <c:strCache>
                <c:ptCount val="1"/>
                <c:pt idx="0">
                  <c:v>Somewhat hard to find</c:v>
                </c:pt>
              </c:strCache>
            </c:strRef>
          </c:tx>
          <c:spPr>
            <a:solidFill>
              <a:srgbClr val="5B77CC">
                <a:alpha val="7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slides!$AD$243:$AD$252</c:f>
              <c:numCache>
                <c:formatCode>0%</c:formatCode>
                <c:ptCount val="10"/>
                <c:pt idx="0">
                  <c:v>0.25563909774436089</c:v>
                </c:pt>
                <c:pt idx="1">
                  <c:v>0.17293233082706766</c:v>
                </c:pt>
                <c:pt idx="2">
                  <c:v>0.21804511278195488</c:v>
                </c:pt>
                <c:pt idx="3">
                  <c:v>0.18796992481203006</c:v>
                </c:pt>
                <c:pt idx="4">
                  <c:v>0.30303030303030304</c:v>
                </c:pt>
                <c:pt idx="5">
                  <c:v>0.48120300751879697</c:v>
                </c:pt>
                <c:pt idx="6">
                  <c:v>0.30827067669172931</c:v>
                </c:pt>
                <c:pt idx="7">
                  <c:v>0.18045112781954886</c:v>
                </c:pt>
                <c:pt idx="8">
                  <c:v>0.34586466165413532</c:v>
                </c:pt>
                <c:pt idx="9">
                  <c:v>0.33834586466165412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3035-4503-97D0-DE9222EBE8BE}"/>
            </c:ext>
          </c:extLst>
        </c:ser>
        <c:ser>
          <c:idx val="6"/>
          <c:order val="6"/>
          <c:tx>
            <c:strRef>
              <c:f>slides!$AE$242</c:f>
              <c:strCache>
                <c:ptCount val="1"/>
                <c:pt idx="0">
                  <c:v>Somewhat available</c:v>
                </c:pt>
              </c:strCache>
            </c:strRef>
          </c:tx>
          <c:spPr>
            <a:solidFill>
              <a:srgbClr val="5B77CC">
                <a:alpha val="50196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slides!$AE$243:$AE$252</c:f>
              <c:numCache>
                <c:formatCode>0%</c:formatCode>
                <c:ptCount val="10"/>
                <c:pt idx="0">
                  <c:v>0.30827067669172931</c:v>
                </c:pt>
                <c:pt idx="1">
                  <c:v>0.55639097744360899</c:v>
                </c:pt>
                <c:pt idx="2">
                  <c:v>0.54887218045112784</c:v>
                </c:pt>
                <c:pt idx="3">
                  <c:v>0.37593984962406013</c:v>
                </c:pt>
                <c:pt idx="4">
                  <c:v>0.48484848484848486</c:v>
                </c:pt>
                <c:pt idx="5">
                  <c:v>0.35338345864661652</c:v>
                </c:pt>
                <c:pt idx="6">
                  <c:v>0.44360902255639095</c:v>
                </c:pt>
                <c:pt idx="7">
                  <c:v>0.60150375939849621</c:v>
                </c:pt>
                <c:pt idx="8">
                  <c:v>0.46616541353383456</c:v>
                </c:pt>
                <c:pt idx="9">
                  <c:v>0.44360902255639095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3035-4503-97D0-DE9222EBE8BE}"/>
            </c:ext>
          </c:extLst>
        </c:ser>
        <c:ser>
          <c:idx val="7"/>
          <c:order val="7"/>
          <c:tx>
            <c:strRef>
              <c:f>slides!$AF$242</c:f>
              <c:strCache>
                <c:ptCount val="1"/>
                <c:pt idx="0">
                  <c:v>Readily available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slides!$AF$243:$AF$252</c:f>
              <c:numCache>
                <c:formatCode>0%</c:formatCode>
                <c:ptCount val="10"/>
                <c:pt idx="0">
                  <c:v>0.37593984962406013</c:v>
                </c:pt>
                <c:pt idx="1">
                  <c:v>0.23308270676691728</c:v>
                </c:pt>
                <c:pt idx="2">
                  <c:v>0.17293233082706766</c:v>
                </c:pt>
                <c:pt idx="3">
                  <c:v>0.39097744360902253</c:v>
                </c:pt>
                <c:pt idx="4">
                  <c:v>0.16666666666666666</c:v>
                </c:pt>
                <c:pt idx="5">
                  <c:v>0.10526315789473684</c:v>
                </c:pt>
                <c:pt idx="6">
                  <c:v>0.17293233082706766</c:v>
                </c:pt>
                <c:pt idx="7">
                  <c:v>0.18045112781954886</c:v>
                </c:pt>
                <c:pt idx="8">
                  <c:v>0.12781954887218044</c:v>
                </c:pt>
                <c:pt idx="9">
                  <c:v>0.12781954887218044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3035-4503-97D0-DE9222EBE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2745184"/>
        <c:axId val="62745576"/>
      </c:barChart>
      <c:catAx>
        <c:axId val="62745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2745576"/>
        <c:crosses val="autoZero"/>
        <c:auto val="1"/>
        <c:lblAlgn val="ctr"/>
        <c:lblOffset val="100"/>
        <c:noMultiLvlLbl val="0"/>
      </c:catAx>
      <c:valAx>
        <c:axId val="6274557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4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slides!$E$318</c:f>
          <c:strCache>
            <c:ptCount val="1"/>
            <c:pt idx="0">
              <c:v>Q4.  Over the next 5-10 years, which of the following skills should employers cultivate through structured training programs with their new employees?</c:v>
            </c:pt>
          </c:strCache>
        </c:strRef>
      </c:tx>
      <c:layout>
        <c:manualLayout>
          <c:xMode val="edge"/>
          <c:yMode val="edge"/>
          <c:x val="0.11135725647800986"/>
          <c:y val="4.3001683009877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4260728365098687"/>
          <c:y val="0.31356654190660732"/>
          <c:w val="0.44048263473633753"/>
          <c:h val="0.6261214344202702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slides!$Y$242</c:f>
              <c:strCache>
                <c:ptCount val="1"/>
                <c:pt idx="0">
                  <c:v>CIOs/PMs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4E4F56A-05D1-43D5-BFA0-331D8775CF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90C-492C-B4C3-6AA47D3DF1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B466AED-2390-43C7-9C4C-C221DCB7FB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90C-492C-B4C3-6AA47D3DF10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4987B6F-3F15-4500-94D8-D435BA410F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90C-492C-B4C3-6AA47D3DF10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3140224-ABFD-4193-9706-E66F8F6632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90C-492C-B4C3-6AA47D3DF10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F48F125-4CD9-4CFB-B7D1-41BD8502F5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90C-492C-B4C3-6AA47D3DF10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185D551-9E5A-4391-A3F0-41EBF65642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90C-492C-B4C3-6AA47D3DF105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C1023DBB-1B21-4EAE-A02C-F20053574D9E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90C-492C-B4C3-6AA47D3DF105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C2F1114C-0C3B-453D-98FD-2D50EBC64B54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90C-492C-B4C3-6AA47D3DF105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5C3743CE-C016-4872-86EC-D21F7690B8F4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90C-492C-B4C3-6AA47D3DF10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CDF1B25-A84B-4289-B388-3B8FF112355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90C-492C-B4C3-6AA47D3DF1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slides!$Y$243:$Y$252</c:f>
              <c:numCache>
                <c:formatCode>0%</c:formatCode>
                <c:ptCount val="10"/>
                <c:pt idx="0">
                  <c:v>0.12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  <c:pt idx="7">
                  <c:v>0.12</c:v>
                </c:pt>
                <c:pt idx="8">
                  <c:v>0.12</c:v>
                </c:pt>
                <c:pt idx="9">
                  <c:v>0.12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slides!$AJ$243:$AJ$252</c15:f>
                <c15:dlblRangeCache>
                  <c:ptCount val="10"/>
                  <c:pt idx="0">
                    <c:v>10</c:v>
                  </c:pt>
                  <c:pt idx="1">
                    <c:v>5</c:v>
                  </c:pt>
                  <c:pt idx="2">
                    <c:v>8</c:v>
                  </c:pt>
                  <c:pt idx="3">
                    <c:v>9</c:v>
                  </c:pt>
                  <c:pt idx="4">
                    <c:v>7</c:v>
                  </c:pt>
                  <c:pt idx="5">
                    <c:v>6</c:v>
                  </c:pt>
                  <c:pt idx="6">
                    <c:v>2</c:v>
                  </c:pt>
                  <c:pt idx="7">
                    <c:v>1</c:v>
                  </c:pt>
                  <c:pt idx="8">
                    <c:v>2</c:v>
                  </c:pt>
                  <c:pt idx="9">
                    <c:v>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590C-492C-B4C3-6AA47D3DF105}"/>
            </c:ext>
          </c:extLst>
        </c:ser>
        <c:ser>
          <c:idx val="1"/>
          <c:order val="1"/>
          <c:tx>
            <c:strRef>
              <c:f>slides!$Z$242</c:f>
              <c:strCache>
                <c:ptCount val="1"/>
                <c:pt idx="0">
                  <c:v>CEOs of AMs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A4FF471-3A21-48E8-B96B-40356D2786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90C-492C-B4C3-6AA47D3DF1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4E88FB-0FD5-4516-A48C-54AA3EC160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90C-492C-B4C3-6AA47D3DF10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6E50402-26F7-4B4F-8ACE-99834916FC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90C-492C-B4C3-6AA47D3DF10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1E529B1-0B47-4A02-9968-7978CA5588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90C-492C-B4C3-6AA47D3DF10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44AFF43-8754-4E56-A911-5ABA1D3D75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90C-492C-B4C3-6AA47D3DF10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63FC743-DEE0-4855-9B12-AE2A7B14D3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90C-492C-B4C3-6AA47D3DF105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5994EB23-5281-4BAE-94CA-F84CD48334F3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90C-492C-B4C3-6AA47D3DF105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AC6C0298-C4BA-4C11-99B3-962D865FDF48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90C-492C-B4C3-6AA47D3DF105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A98AB96B-097C-4F4B-AD6D-A890CAB5A805}" type="CELLRANGE">
                      <a:rPr lang="en-US"/>
                      <a:pPr>
                        <a:defRPr sz="12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590C-492C-B4C3-6AA47D3DF105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65220438-9FE1-4856-8EDC-20B489ABBA1F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90C-492C-B4C3-6AA47D3DF1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slides!$Z$243:$Z$252</c:f>
              <c:numCache>
                <c:formatCode>0%</c:formatCode>
                <c:ptCount val="10"/>
                <c:pt idx="0">
                  <c:v>0.12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  <c:pt idx="7">
                  <c:v>0.12</c:v>
                </c:pt>
                <c:pt idx="8">
                  <c:v>0.12</c:v>
                </c:pt>
                <c:pt idx="9">
                  <c:v>0.12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slides!$AK$243:$AK$252</c15:f>
                <c15:dlblRangeCache>
                  <c:ptCount val="10"/>
                  <c:pt idx="0">
                    <c:v>6</c:v>
                  </c:pt>
                  <c:pt idx="1">
                    <c:v>7</c:v>
                  </c:pt>
                  <c:pt idx="2">
                    <c:v>4</c:v>
                  </c:pt>
                  <c:pt idx="3">
                    <c:v>10</c:v>
                  </c:pt>
                  <c:pt idx="4">
                    <c:v>8</c:v>
                  </c:pt>
                  <c:pt idx="5">
                    <c:v>4</c:v>
                  </c:pt>
                  <c:pt idx="6">
                    <c:v>3</c:v>
                  </c:pt>
                  <c:pt idx="7">
                    <c:v>2</c:v>
                  </c:pt>
                  <c:pt idx="8">
                    <c:v>9</c:v>
                  </c:pt>
                  <c:pt idx="9">
                    <c:v>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5-590C-492C-B4C3-6AA47D3DF105}"/>
            </c:ext>
          </c:extLst>
        </c:ser>
        <c:ser>
          <c:idx val="2"/>
          <c:order val="2"/>
          <c:tx>
            <c:strRef>
              <c:f>slides!$AA$242</c:f>
              <c:strCache>
                <c:ptCount val="1"/>
                <c:pt idx="0">
                  <c:v>CEOs of AOs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FB07BF6-90C6-4341-9D80-8C8D389752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90C-492C-B4C3-6AA47D3DF10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660D63B6-CCD3-4F5F-B8E9-ABB713C50F8F}" type="CELLRANGE">
                      <a:rPr lang="en-US"/>
                      <a:pPr>
                        <a:defRPr sz="12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590C-492C-B4C3-6AA47D3DF10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AFB7573-AE86-4CD8-B930-94676EBEC8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90C-492C-B4C3-6AA47D3DF10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E74A5D5-61A1-40D4-99C8-28522768D3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90C-492C-B4C3-6AA47D3DF10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D9CC139-F057-4C11-83E4-A4BDAF96E3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90C-492C-B4C3-6AA47D3DF10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435FC5F-9299-4426-A0A1-E37FCBA5C4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590C-492C-B4C3-6AA47D3DF105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7322928A-5BF5-4DF0-870D-94F3D94C94B4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90C-492C-B4C3-6AA47D3DF105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1F195332-2D82-4773-8DBE-0DD98D59486E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90C-492C-B4C3-6AA47D3DF105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4402A939-904E-4A69-B71A-70355B1D641B}" type="CELLRANGE">
                      <a:rPr lang="en-US"/>
                      <a:pPr>
                        <a:defRPr sz="12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90C-492C-B4C3-6AA47D3DF105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FA Breuer Text" panose="02000506040000020004" pitchFamily="50" charset="0"/>
                        <a:ea typeface="+mn-ea"/>
                        <a:cs typeface="+mn-cs"/>
                      </a:defRPr>
                    </a:pPr>
                    <a:fld id="{27337AF4-F434-4CBB-8CB9-1BE48A6540B2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590C-492C-B4C3-6AA47D3DF1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slides!$AA$243:$AA$252</c:f>
              <c:numCache>
                <c:formatCode>0%</c:formatCode>
                <c:ptCount val="10"/>
                <c:pt idx="0">
                  <c:v>0.12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  <c:pt idx="7">
                  <c:v>0.12</c:v>
                </c:pt>
                <c:pt idx="8">
                  <c:v>0.12</c:v>
                </c:pt>
                <c:pt idx="9">
                  <c:v>0.12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slides!$AL$243:$AL$252</c15:f>
                <c15:dlblRangeCache>
                  <c:ptCount val="10"/>
                  <c:pt idx="0">
                    <c:v>8</c:v>
                  </c:pt>
                  <c:pt idx="1">
                    <c:v>4</c:v>
                  </c:pt>
                  <c:pt idx="2">
                    <c:v>6</c:v>
                  </c:pt>
                  <c:pt idx="3">
                    <c:v>10</c:v>
                  </c:pt>
                  <c:pt idx="4">
                    <c:v>7</c:v>
                  </c:pt>
                  <c:pt idx="5">
                    <c:v>5</c:v>
                  </c:pt>
                  <c:pt idx="6">
                    <c:v>3</c:v>
                  </c:pt>
                  <c:pt idx="7">
                    <c:v>1</c:v>
                  </c:pt>
                  <c:pt idx="8">
                    <c:v>9</c:v>
                  </c:pt>
                  <c:pt idx="9">
                    <c:v>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590C-492C-B4C3-6AA47D3DF105}"/>
            </c:ext>
          </c:extLst>
        </c:ser>
        <c:ser>
          <c:idx val="3"/>
          <c:order val="3"/>
          <c:tx>
            <c:strRef>
              <c:f>slides!$AB$242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slides!$AB$243:$AB$252</c:f>
              <c:numCache>
                <c:formatCode>0%</c:formatCode>
                <c:ptCount val="10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590C-492C-B4C3-6AA47D3DF105}"/>
            </c:ext>
          </c:extLst>
        </c:ser>
        <c:ser>
          <c:idx val="4"/>
          <c:order val="4"/>
          <c:tx>
            <c:strRef>
              <c:f>slides!$AC$242</c:f>
              <c:strCache>
                <c:ptCount val="1"/>
                <c:pt idx="0">
                  <c:v>Very hard to find</c:v>
                </c:pt>
              </c:strCache>
            </c:strRef>
          </c:tx>
          <c:spPr>
            <a:solidFill>
              <a:srgbClr val="5B77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slides!$AC$243:$AC$252</c:f>
              <c:numCache>
                <c:formatCode>0%</c:formatCode>
                <c:ptCount val="10"/>
                <c:pt idx="0">
                  <c:v>6.0150375939849621E-2</c:v>
                </c:pt>
                <c:pt idx="1">
                  <c:v>3.7593984962406013E-2</c:v>
                </c:pt>
                <c:pt idx="2">
                  <c:v>6.0150375939849621E-2</c:v>
                </c:pt>
                <c:pt idx="3">
                  <c:v>4.5112781954887216E-2</c:v>
                </c:pt>
                <c:pt idx="4">
                  <c:v>4.5454545454545456E-2</c:v>
                </c:pt>
                <c:pt idx="5">
                  <c:v>6.0150375939849621E-2</c:v>
                </c:pt>
                <c:pt idx="6">
                  <c:v>7.5187969924812026E-2</c:v>
                </c:pt>
                <c:pt idx="7">
                  <c:v>3.7593984962406013E-2</c:v>
                </c:pt>
                <c:pt idx="8">
                  <c:v>6.0150375939849621E-2</c:v>
                </c:pt>
                <c:pt idx="9">
                  <c:v>9.0225563909774431E-2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590C-492C-B4C3-6AA47D3DF105}"/>
            </c:ext>
          </c:extLst>
        </c:ser>
        <c:ser>
          <c:idx val="5"/>
          <c:order val="5"/>
          <c:tx>
            <c:strRef>
              <c:f>slides!$AD$242</c:f>
              <c:strCache>
                <c:ptCount val="1"/>
                <c:pt idx="0">
                  <c:v>Somewhat hard to find</c:v>
                </c:pt>
              </c:strCache>
            </c:strRef>
          </c:tx>
          <c:spPr>
            <a:solidFill>
              <a:srgbClr val="5B77CC">
                <a:alpha val="7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slides!$AD$243:$AD$252</c:f>
              <c:numCache>
                <c:formatCode>0%</c:formatCode>
                <c:ptCount val="10"/>
                <c:pt idx="0">
                  <c:v>0.25563909774436089</c:v>
                </c:pt>
                <c:pt idx="1">
                  <c:v>0.17293233082706766</c:v>
                </c:pt>
                <c:pt idx="2">
                  <c:v>0.21804511278195488</c:v>
                </c:pt>
                <c:pt idx="3">
                  <c:v>0.18796992481203006</c:v>
                </c:pt>
                <c:pt idx="4">
                  <c:v>0.30303030303030304</c:v>
                </c:pt>
                <c:pt idx="5">
                  <c:v>0.48120300751879697</c:v>
                </c:pt>
                <c:pt idx="6">
                  <c:v>0.30827067669172931</c:v>
                </c:pt>
                <c:pt idx="7">
                  <c:v>0.18045112781954886</c:v>
                </c:pt>
                <c:pt idx="8">
                  <c:v>0.34586466165413532</c:v>
                </c:pt>
                <c:pt idx="9">
                  <c:v>0.33834586466165412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590C-492C-B4C3-6AA47D3DF105}"/>
            </c:ext>
          </c:extLst>
        </c:ser>
        <c:ser>
          <c:idx val="6"/>
          <c:order val="6"/>
          <c:tx>
            <c:strRef>
              <c:f>slides!$AE$242</c:f>
              <c:strCache>
                <c:ptCount val="1"/>
                <c:pt idx="0">
                  <c:v>Somewhat available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slides!$AE$243:$AE$252</c:f>
              <c:numCache>
                <c:formatCode>0%</c:formatCode>
                <c:ptCount val="10"/>
                <c:pt idx="0">
                  <c:v>0.30827067669172931</c:v>
                </c:pt>
                <c:pt idx="1">
                  <c:v>0.55639097744360899</c:v>
                </c:pt>
                <c:pt idx="2">
                  <c:v>0.54887218045112784</c:v>
                </c:pt>
                <c:pt idx="3">
                  <c:v>0.37593984962406013</c:v>
                </c:pt>
                <c:pt idx="4">
                  <c:v>0.48484848484848486</c:v>
                </c:pt>
                <c:pt idx="5">
                  <c:v>0.35338345864661652</c:v>
                </c:pt>
                <c:pt idx="6">
                  <c:v>0.44360902255639095</c:v>
                </c:pt>
                <c:pt idx="7">
                  <c:v>0.60150375939849621</c:v>
                </c:pt>
                <c:pt idx="8">
                  <c:v>0.46616541353383456</c:v>
                </c:pt>
                <c:pt idx="9">
                  <c:v>0.44360902255639095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590C-492C-B4C3-6AA47D3DF105}"/>
            </c:ext>
          </c:extLst>
        </c:ser>
        <c:ser>
          <c:idx val="7"/>
          <c:order val="7"/>
          <c:tx>
            <c:strRef>
              <c:f>slides!$AF$242</c:f>
              <c:strCache>
                <c:ptCount val="1"/>
                <c:pt idx="0">
                  <c:v>Readily available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slides!$AF$243:$AF$252</c:f>
              <c:numCache>
                <c:formatCode>0%</c:formatCode>
                <c:ptCount val="10"/>
                <c:pt idx="0">
                  <c:v>0.37593984962406013</c:v>
                </c:pt>
                <c:pt idx="1">
                  <c:v>0.23308270676691728</c:v>
                </c:pt>
                <c:pt idx="2">
                  <c:v>0.17293233082706766</c:v>
                </c:pt>
                <c:pt idx="3">
                  <c:v>0.39097744360902253</c:v>
                </c:pt>
                <c:pt idx="4">
                  <c:v>0.16666666666666666</c:v>
                </c:pt>
                <c:pt idx="5">
                  <c:v>0.10526315789473684</c:v>
                </c:pt>
                <c:pt idx="6">
                  <c:v>0.17293233082706766</c:v>
                </c:pt>
                <c:pt idx="7">
                  <c:v>0.18045112781954886</c:v>
                </c:pt>
                <c:pt idx="8">
                  <c:v>0.12781954887218044</c:v>
                </c:pt>
                <c:pt idx="9">
                  <c:v>0.12781954887218044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590C-492C-B4C3-6AA47D3DF105}"/>
            </c:ext>
          </c:extLst>
        </c:ser>
        <c:ser>
          <c:idx val="8"/>
          <c:order val="8"/>
          <c:tx>
            <c:strRef>
              <c:f>slides!$AG$242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slides!$AG$243:$AG$252</c:f>
              <c:numCache>
                <c:formatCode>0%</c:formatCode>
                <c:ptCount val="10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590C-492C-B4C3-6AA47D3DF105}"/>
            </c:ext>
          </c:extLst>
        </c:ser>
        <c:ser>
          <c:idx val="9"/>
          <c:order val="9"/>
          <c:tx>
            <c:strRef>
              <c:f>slides!$AH$242</c:f>
              <c:strCache>
                <c:ptCount val="1"/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slides!$AH$243:$AH$252</c:f>
              <c:numCache>
                <c:formatCode>0%</c:formatCode>
                <c:ptCount val="10"/>
                <c:pt idx="0">
                  <c:v>0.66165413533834583</c:v>
                </c:pt>
                <c:pt idx="1">
                  <c:v>0.57894736842105265</c:v>
                </c:pt>
                <c:pt idx="2">
                  <c:v>0.60150375939849621</c:v>
                </c:pt>
                <c:pt idx="3">
                  <c:v>0.48872180451127817</c:v>
                </c:pt>
                <c:pt idx="4">
                  <c:v>0.51127819548872178</c:v>
                </c:pt>
                <c:pt idx="5">
                  <c:v>0.63157894736842102</c:v>
                </c:pt>
                <c:pt idx="6">
                  <c:v>0.51127819548872178</c:v>
                </c:pt>
                <c:pt idx="7">
                  <c:v>0.52631578947368418</c:v>
                </c:pt>
                <c:pt idx="8">
                  <c:v>0.42105263157894735</c:v>
                </c:pt>
                <c:pt idx="9">
                  <c:v>0.44360902255639095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590C-492C-B4C3-6AA47D3DF105}"/>
            </c:ext>
          </c:extLst>
        </c:ser>
        <c:ser>
          <c:idx val="10"/>
          <c:order val="10"/>
          <c:tx>
            <c:strRef>
              <c:f>slides!$AI$242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slides!$W$243:$X$252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Understanding of corporate governance/regulations</c:v>
                </c:pt>
                <c:pt idx="2">
                  <c:v>Ability to instill a culture of ethical decision making</c:v>
                </c:pt>
                <c:pt idx="3">
                  <c:v>Knowledge of science, engineering, and mathematics</c:v>
                </c:pt>
                <c:pt idx="4">
                  <c:v>Consultative selling skills</c:v>
                </c:pt>
                <c:pt idx="5">
                  <c:v>Specialized financial analysis skills</c:v>
                </c:pt>
                <c:pt idx="6">
                  <c:v>Crisis management skills</c:v>
                </c:pt>
                <c:pt idx="7">
                  <c:v>Relationship-building skills</c:v>
                </c:pt>
                <c:pt idx="8">
                  <c:v>Sophisticated knowledge of IT (e.g., programming, artificial intelligence, etc.)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slides!$AI$243:$AI$252</c:f>
              <c:numCache>
                <c:formatCode>0%</c:formatCode>
                <c:ptCount val="10"/>
                <c:pt idx="0">
                  <c:v>3.8345864661654128E-2</c:v>
                </c:pt>
                <c:pt idx="1">
                  <c:v>0.1210526315789473</c:v>
                </c:pt>
                <c:pt idx="2">
                  <c:v>9.8496240601503748E-2</c:v>
                </c:pt>
                <c:pt idx="3">
                  <c:v>0.21127819548872179</c:v>
                </c:pt>
                <c:pt idx="4">
                  <c:v>0.18872180451127818</c:v>
                </c:pt>
                <c:pt idx="5">
                  <c:v>6.8421052631578938E-2</c:v>
                </c:pt>
                <c:pt idx="6">
                  <c:v>0.18872180451127818</c:v>
                </c:pt>
                <c:pt idx="7">
                  <c:v>0.17368421052631577</c:v>
                </c:pt>
                <c:pt idx="8">
                  <c:v>0.27894736842105261</c:v>
                </c:pt>
                <c:pt idx="9">
                  <c:v>0.256390977443609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590C-492C-B4C3-6AA47D3DF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2746360"/>
        <c:axId val="62746752"/>
      </c:barChart>
      <c:catAx>
        <c:axId val="62746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2746752"/>
        <c:crosses val="autoZero"/>
        <c:auto val="1"/>
        <c:lblAlgn val="ctr"/>
        <c:lblOffset val="100"/>
        <c:noMultiLvlLbl val="0"/>
      </c:catAx>
      <c:valAx>
        <c:axId val="627467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274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FA Breuer Text" panose="02000506040000020004" pitchFamily="50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slides!$E$335</c:f>
          <c:strCache>
            <c:ptCount val="1"/>
            <c:pt idx="0">
              <c:v>We're interested in your views on how technology and globalization will affect investment management professionals' careers over the next 5-10 years.</c:v>
            </c:pt>
          </c:strCache>
        </c:strRef>
      </c:tx>
      <c:layout>
        <c:manualLayout>
          <c:xMode val="edge"/>
          <c:yMode val="edge"/>
          <c:x val="9.8563478719495931E-2"/>
          <c:y val="1.3447236010639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050115751493181"/>
          <c:y val="0.15312121212121213"/>
          <c:w val="0.52313278449439604"/>
          <c:h val="0.69992746361250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slides!$O$342:$O$343</c:f>
              <c:strCache>
                <c:ptCount val="2"/>
                <c:pt idx="0">
                  <c:v>Pose a threat to the employment of professionals like me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34170489806716E-2"/>
                  <c:y val="4.84848484848484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DC-44AB-BA91-A549C7BDB40D}"/>
                </c:ext>
              </c:extLst>
            </c:dLbl>
            <c:dLbl>
              <c:idx val="1"/>
              <c:layout>
                <c:manualLayout>
                  <c:x val="8.9269407221848184E-3"/>
                  <c:y val="3.0303030303030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DC-44AB-BA91-A549C7BDB40D}"/>
                </c:ext>
              </c:extLst>
            </c:dLbl>
            <c:dLbl>
              <c:idx val="2"/>
              <c:layout>
                <c:manualLayout>
                  <c:x val="-2.082952835176452E-2"/>
                  <c:y val="6.0606060606060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DC-44AB-BA91-A549C7BDB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slides!$N$344:$N$346</c:f>
              <c:strCache>
                <c:ptCount val="3"/>
                <c:pt idx="0">
                  <c:v>In the next 5-10 years, globalization in the investment management industry will ...</c:v>
                </c:pt>
                <c:pt idx="2">
                  <c:v>In the next 5-10 years, new information technology in the investment management industry will …</c:v>
                </c:pt>
              </c:strCache>
            </c:strRef>
          </c:cat>
          <c:val>
            <c:numRef>
              <c:f>slides!$O$344:$O$346</c:f>
              <c:numCache>
                <c:formatCode>General</c:formatCode>
                <c:ptCount val="3"/>
                <c:pt idx="0" formatCode="0%">
                  <c:v>7.5187969924812026E-3</c:v>
                </c:pt>
                <c:pt idx="2" formatCode="0%">
                  <c:v>1.5151515151515152E-2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DC-44AB-BA91-A549C7BDB40D}"/>
            </c:ext>
          </c:extLst>
        </c:ser>
        <c:ser>
          <c:idx val="1"/>
          <c:order val="1"/>
          <c:tx>
            <c:strRef>
              <c:f>slides!$P$342:$P$343</c:f>
              <c:strCache>
                <c:ptCount val="2"/>
                <c:pt idx="0">
                  <c:v> 2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slides!$N$344:$N$346</c:f>
              <c:strCache>
                <c:ptCount val="3"/>
                <c:pt idx="0">
                  <c:v>In the next 5-10 years, globalization in the investment management industry will ...</c:v>
                </c:pt>
                <c:pt idx="2">
                  <c:v>In the next 5-10 years, new information technology in the investment management industry will …</c:v>
                </c:pt>
              </c:strCache>
            </c:strRef>
          </c:cat>
          <c:val>
            <c:numRef>
              <c:f>slides!$P$344:$P$346</c:f>
              <c:numCache>
                <c:formatCode>General</c:formatCode>
                <c:ptCount val="3"/>
                <c:pt idx="0" formatCode="0%">
                  <c:v>0.16541353383458646</c:v>
                </c:pt>
                <c:pt idx="2" formatCode="0%">
                  <c:v>0.17424242424242425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DC-44AB-BA91-A549C7BDB40D}"/>
            </c:ext>
          </c:extLst>
        </c:ser>
        <c:ser>
          <c:idx val="2"/>
          <c:order val="2"/>
          <c:tx>
            <c:strRef>
              <c:f>slides!$Q$342:$Q$343</c:f>
              <c:strCache>
                <c:ptCount val="2"/>
                <c:pt idx="0">
                  <c:v> 3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slides!$N$344:$N$346</c:f>
              <c:strCache>
                <c:ptCount val="3"/>
                <c:pt idx="0">
                  <c:v>In the next 5-10 years, globalization in the investment management industry will ...</c:v>
                </c:pt>
                <c:pt idx="2">
                  <c:v>In the next 5-10 years, new information technology in the investment management industry will …</c:v>
                </c:pt>
              </c:strCache>
            </c:strRef>
          </c:cat>
          <c:val>
            <c:numRef>
              <c:f>slides!$Q$344:$Q$346</c:f>
              <c:numCache>
                <c:formatCode>General</c:formatCode>
                <c:ptCount val="3"/>
                <c:pt idx="0" formatCode="0%">
                  <c:v>0.24060150375939848</c:v>
                </c:pt>
                <c:pt idx="2" formatCode="0%">
                  <c:v>0.32575757575757575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DC-44AB-BA91-A549C7BDB40D}"/>
            </c:ext>
          </c:extLst>
        </c:ser>
        <c:ser>
          <c:idx val="3"/>
          <c:order val="3"/>
          <c:tx>
            <c:strRef>
              <c:f>slides!$R$342:$R$343</c:f>
              <c:strCache>
                <c:ptCount val="2"/>
                <c:pt idx="0">
                  <c:v> 4 </c:v>
                </c:pt>
              </c:strCache>
            </c:strRef>
          </c:tx>
          <c:spPr>
            <a:solidFill>
              <a:srgbClr val="5B77CC">
                <a:alpha val="7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slides!$N$344:$N$346</c:f>
              <c:strCache>
                <c:ptCount val="3"/>
                <c:pt idx="0">
                  <c:v>In the next 5-10 years, globalization in the investment management industry will ...</c:v>
                </c:pt>
                <c:pt idx="2">
                  <c:v>In the next 5-10 years, new information technology in the investment management industry will …</c:v>
                </c:pt>
              </c:strCache>
            </c:strRef>
          </c:cat>
          <c:val>
            <c:numRef>
              <c:f>slides!$R$344:$R$346</c:f>
              <c:numCache>
                <c:formatCode>General</c:formatCode>
                <c:ptCount val="3"/>
                <c:pt idx="0" formatCode="0%">
                  <c:v>0.36842105263157893</c:v>
                </c:pt>
                <c:pt idx="2" formatCode="0%">
                  <c:v>0.40151515151515149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DC-44AB-BA91-A549C7BDB40D}"/>
            </c:ext>
          </c:extLst>
        </c:ser>
        <c:ser>
          <c:idx val="4"/>
          <c:order val="4"/>
          <c:tx>
            <c:strRef>
              <c:f>slides!$S$342:$S$343</c:f>
              <c:strCache>
                <c:ptCount val="2"/>
                <c:pt idx="0">
                  <c:v>Offer new opportunities for professionals like me</c:v>
                </c:pt>
              </c:strCache>
            </c:strRef>
          </c:tx>
          <c:spPr>
            <a:solidFill>
              <a:srgbClr val="5B77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slides!$N$344:$N$346</c:f>
              <c:strCache>
                <c:ptCount val="3"/>
                <c:pt idx="0">
                  <c:v>In the next 5-10 years, globalization in the investment management industry will ...</c:v>
                </c:pt>
                <c:pt idx="2">
                  <c:v>In the next 5-10 years, new information technology in the investment management industry will …</c:v>
                </c:pt>
              </c:strCache>
            </c:strRef>
          </c:cat>
          <c:val>
            <c:numRef>
              <c:f>slides!$S$344:$S$346</c:f>
              <c:numCache>
                <c:formatCode>General</c:formatCode>
                <c:ptCount val="3"/>
                <c:pt idx="0" formatCode="0%">
                  <c:v>0.21804511278195488</c:v>
                </c:pt>
                <c:pt idx="2" formatCode="0%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DC-44AB-BA91-A549C7BDB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2747536"/>
        <c:axId val="62747928"/>
      </c:barChart>
      <c:catAx>
        <c:axId val="62747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2747928"/>
        <c:crosses val="autoZero"/>
        <c:auto val="1"/>
        <c:lblAlgn val="ctr"/>
        <c:lblOffset val="100"/>
        <c:noMultiLvlLbl val="0"/>
      </c:catAx>
      <c:valAx>
        <c:axId val="6274792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274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FA Breuer Text" panose="02000506040000020004" pitchFamily="50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r>
              <a:rPr lang="en-US"/>
              <a:t>We're interested in your views on how technology and globalization will affect investment management firms over the next 5-10 years.</a:t>
            </a:r>
          </a:p>
        </c:rich>
      </c:tx>
      <c:layout>
        <c:manualLayout>
          <c:xMode val="edge"/>
          <c:yMode val="edge"/>
          <c:x val="9.8563478719495931E-2"/>
          <c:y val="1.3447236010639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slides!$O$349</c:f>
              <c:strCache>
                <c:ptCount val="1"/>
                <c:pt idx="0">
                  <c:v>Pose a strategic threat to financial institutions like mine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75195697534096E-2"/>
                  <c:y val="3.3959860757278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39-4596-B06E-50EDFFC97910}"/>
                </c:ext>
              </c:extLst>
            </c:dLbl>
            <c:dLbl>
              <c:idx val="1"/>
              <c:layout>
                <c:manualLayout>
                  <c:x val="-2.3175195697534096E-2"/>
                  <c:y val="4.0134380894965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39-4596-B06E-50EDFFC97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slides!$N$350:$N$352</c:f>
              <c:strCache>
                <c:ptCount val="2"/>
                <c:pt idx="0">
                  <c:v>In the next 5-10 years, globalization in the investment management industry will ...</c:v>
                </c:pt>
                <c:pt idx="1">
                  <c:v>In the next 5-10 years, new information technology in the investment management industry will ...</c:v>
                </c:pt>
              </c:strCache>
              <c:extLst/>
            </c:strRef>
          </c:cat>
          <c:val>
            <c:numRef>
              <c:f>slides!$O$350:$O$352</c:f>
              <c:numCache>
                <c:formatCode>0%</c:formatCode>
                <c:ptCount val="2"/>
                <c:pt idx="0">
                  <c:v>7.5187969924812026E-3</c:v>
                </c:pt>
                <c:pt idx="1">
                  <c:v>1.5037593984962405E-2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F39-4596-B06E-50EDFFC97910}"/>
            </c:ext>
          </c:extLst>
        </c:ser>
        <c:ser>
          <c:idx val="1"/>
          <c:order val="1"/>
          <c:tx>
            <c:strRef>
              <c:f>slides!$P$349</c:f>
              <c:strCache>
                <c:ptCount val="1"/>
                <c:pt idx="0">
                  <c:v> 2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slides!$N$350:$N$352</c:f>
              <c:strCache>
                <c:ptCount val="2"/>
                <c:pt idx="0">
                  <c:v>In the next 5-10 years, globalization in the investment management industry will ...</c:v>
                </c:pt>
                <c:pt idx="1">
                  <c:v>In the next 5-10 years, new information technology in the investment management industry will ...</c:v>
                </c:pt>
              </c:strCache>
              <c:extLst/>
            </c:strRef>
          </c:cat>
          <c:val>
            <c:numRef>
              <c:f>slides!$P$350:$P$352</c:f>
              <c:numCache>
                <c:formatCode>0%</c:formatCode>
                <c:ptCount val="2"/>
                <c:pt idx="0">
                  <c:v>0.23308270676691728</c:v>
                </c:pt>
                <c:pt idx="1">
                  <c:v>0.36842105263157893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6F39-4596-B06E-50EDFFC97910}"/>
            </c:ext>
          </c:extLst>
        </c:ser>
        <c:ser>
          <c:idx val="2"/>
          <c:order val="2"/>
          <c:tx>
            <c:strRef>
              <c:f>slides!$Q$349</c:f>
              <c:strCache>
                <c:ptCount val="1"/>
                <c:pt idx="0">
                  <c:v> 3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slides!$N$350:$N$352</c:f>
              <c:strCache>
                <c:ptCount val="2"/>
                <c:pt idx="0">
                  <c:v>In the next 5-10 years, globalization in the investment management industry will ...</c:v>
                </c:pt>
                <c:pt idx="1">
                  <c:v>In the next 5-10 years, new information technology in the investment management industry will ...</c:v>
                </c:pt>
              </c:strCache>
              <c:extLst/>
            </c:strRef>
          </c:cat>
          <c:val>
            <c:numRef>
              <c:f>slides!$Q$350:$Q$352</c:f>
              <c:numCache>
                <c:formatCode>0%</c:formatCode>
                <c:ptCount val="2"/>
                <c:pt idx="0">
                  <c:v>0.27067669172932329</c:v>
                </c:pt>
                <c:pt idx="1">
                  <c:v>0.24060150375939848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6F39-4596-B06E-50EDFFC97910}"/>
            </c:ext>
          </c:extLst>
        </c:ser>
        <c:ser>
          <c:idx val="3"/>
          <c:order val="3"/>
          <c:tx>
            <c:strRef>
              <c:f>slides!$R$349</c:f>
              <c:strCache>
                <c:ptCount val="1"/>
                <c:pt idx="0">
                  <c:v> 4 </c:v>
                </c:pt>
              </c:strCache>
            </c:strRef>
          </c:tx>
          <c:spPr>
            <a:solidFill>
              <a:srgbClr val="5B77CC">
                <a:alpha val="7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slides!$N$350:$N$352</c:f>
              <c:strCache>
                <c:ptCount val="2"/>
                <c:pt idx="0">
                  <c:v>In the next 5-10 years, globalization in the investment management industry will ...</c:v>
                </c:pt>
                <c:pt idx="1">
                  <c:v>In the next 5-10 years, new information technology in the investment management industry will ...</c:v>
                </c:pt>
              </c:strCache>
              <c:extLst/>
            </c:strRef>
          </c:cat>
          <c:val>
            <c:numRef>
              <c:f>slides!$R$350:$R$352</c:f>
              <c:numCache>
                <c:formatCode>0%</c:formatCode>
                <c:ptCount val="2"/>
                <c:pt idx="0">
                  <c:v>0.2857142857142857</c:v>
                </c:pt>
                <c:pt idx="1">
                  <c:v>0.26315789473684209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6F39-4596-B06E-50EDFFC97910}"/>
            </c:ext>
          </c:extLst>
        </c:ser>
        <c:ser>
          <c:idx val="4"/>
          <c:order val="4"/>
          <c:tx>
            <c:strRef>
              <c:f>slides!$S$349</c:f>
              <c:strCache>
                <c:ptCount val="1"/>
                <c:pt idx="0">
                  <c:v>Offer strategic opportunities to financial institutions like mine</c:v>
                </c:pt>
              </c:strCache>
            </c:strRef>
          </c:tx>
          <c:spPr>
            <a:solidFill>
              <a:srgbClr val="5B77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slides!$N$350:$N$352</c:f>
              <c:strCache>
                <c:ptCount val="2"/>
                <c:pt idx="0">
                  <c:v>In the next 5-10 years, globalization in the investment management industry will ...</c:v>
                </c:pt>
                <c:pt idx="1">
                  <c:v>In the next 5-10 years, new information technology in the investment management industry will ...</c:v>
                </c:pt>
              </c:strCache>
              <c:extLst/>
            </c:strRef>
          </c:cat>
          <c:val>
            <c:numRef>
              <c:f>slides!$S$350:$S$352</c:f>
              <c:numCache>
                <c:formatCode>0%</c:formatCode>
                <c:ptCount val="2"/>
                <c:pt idx="0">
                  <c:v>0.20300751879699247</c:v>
                </c:pt>
                <c:pt idx="1">
                  <c:v>0.11278195488721804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6F39-4596-B06E-50EDFFC97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499792"/>
        <c:axId val="63500184"/>
      </c:barChart>
      <c:catAx>
        <c:axId val="63499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3500184"/>
        <c:crosses val="autoZero"/>
        <c:auto val="1"/>
        <c:lblAlgn val="ctr"/>
        <c:lblOffset val="100"/>
        <c:noMultiLvlLbl val="0"/>
      </c:catAx>
      <c:valAx>
        <c:axId val="6350018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349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FA Breuer Text" panose="02000506040000020004" pitchFamily="50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slides!$E$382</c:f>
          <c:strCache>
            <c:ptCount val="1"/>
            <c:pt idx="0">
              <c:v>A. In the next 5-10 years, I expect...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481356497104529"/>
          <c:y val="0.11449227658018157"/>
          <c:w val="0.50733033370828651"/>
          <c:h val="0.52396411514134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5B77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74-42D7-A200-78E7E77D13A1}"/>
              </c:ext>
            </c:extLst>
          </c:dPt>
          <c:dPt>
            <c:idx val="1"/>
            <c:bubble3D val="0"/>
            <c:spPr>
              <a:solidFill>
                <a:srgbClr val="5B77CC">
                  <a:alpha val="7490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74-42D7-A200-78E7E77D13A1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74-42D7-A200-78E7E77D13A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74-42D7-A200-78E7E77D13A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74-42D7-A200-78E7E77D13A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274-42D7-A200-78E7E77D1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slides!$N$383:$N$385</c:f>
              <c:strCache>
                <c:ptCount val="3"/>
                <c:pt idx="0">
                  <c:v>Substantial consolidation of the peers and competitors of my institution</c:v>
                </c:pt>
                <c:pt idx="1">
                  <c:v>Some consolidation of the peers and competitors of my institution</c:v>
                </c:pt>
                <c:pt idx="2">
                  <c:v>Little or no consolidation of the peers and competitors of my institution</c:v>
                </c:pt>
              </c:strCache>
            </c:strRef>
          </c:cat>
          <c:val>
            <c:numRef>
              <c:f>slides!$O$383:$O$385</c:f>
              <c:numCache>
                <c:formatCode>0%</c:formatCode>
                <c:ptCount val="3"/>
                <c:pt idx="0">
                  <c:v>0.21052631578947367</c:v>
                </c:pt>
                <c:pt idx="1">
                  <c:v>0.60150375939849621</c:v>
                </c:pt>
                <c:pt idx="2">
                  <c:v>0.18796992481203006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74-42D7-A200-78E7E77D1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922433551914813E-2"/>
          <c:y val="0.67303493825566885"/>
          <c:w val="0.79556164820030018"/>
          <c:h val="0.27687664041994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CFA Breuer Text" panose="02000506040000020004" pitchFamily="50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slides!$E$388</c:f>
          <c:strCache>
            <c:ptCount val="1"/>
            <c:pt idx="0">
              <c:v>B. In the next 5-10 years, I expect...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749558969063293"/>
          <c:y val="0.14342806012884754"/>
          <c:w val="0.52242265823329459"/>
          <c:h val="0.57941422094965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5B77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11-4725-BE2D-979C4FFF1669}"/>
              </c:ext>
            </c:extLst>
          </c:dPt>
          <c:dPt>
            <c:idx val="1"/>
            <c:bubble3D val="0"/>
            <c:spPr>
              <a:solidFill>
                <a:srgbClr val="5B77CC">
                  <a:alpha val="7490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11-4725-BE2D-979C4FFF1669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11-4725-BE2D-979C4FFF16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slides!$N$389:$N$391</c:f>
              <c:strCache>
                <c:ptCount val="3"/>
                <c:pt idx="0">
                  <c:v>Many new market entrants and competitors of my institution</c:v>
                </c:pt>
                <c:pt idx="1">
                  <c:v>A moderate number new market entrants and competitors of my institution</c:v>
                </c:pt>
                <c:pt idx="2">
                  <c:v>Few new market entrants and competitors of my institution</c:v>
                </c:pt>
              </c:strCache>
            </c:strRef>
          </c:cat>
          <c:val>
            <c:numRef>
              <c:f>slides!$O$389:$O$391</c:f>
              <c:numCache>
                <c:formatCode>0%</c:formatCode>
                <c:ptCount val="3"/>
                <c:pt idx="0">
                  <c:v>0.21804511278195488</c:v>
                </c:pt>
                <c:pt idx="1">
                  <c:v>0.31578947368421051</c:v>
                </c:pt>
                <c:pt idx="2">
                  <c:v>0.46616541353383456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11-4725-BE2D-979C4FFF1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slides!$E$394</c:f>
          <c:strCache>
            <c:ptCount val="1"/>
            <c:pt idx="0">
              <c:v>C. In the next 5-10 years, I expect...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321558195540559"/>
          <c:y val="0.1449253378997736"/>
          <c:w val="0.40890913813901564"/>
          <c:h val="0.5369951914404982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5B77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06-4DD4-B2AA-23E6C7E6053B}"/>
              </c:ext>
            </c:extLst>
          </c:dPt>
          <c:dPt>
            <c:idx val="1"/>
            <c:bubble3D val="0"/>
            <c:spPr>
              <a:solidFill>
                <a:srgbClr val="5B77CC">
                  <a:alpha val="7490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06-4DD4-B2AA-23E6C7E6053B}"/>
              </c:ext>
            </c:extLst>
          </c:dPt>
          <c:dPt>
            <c:idx val="2"/>
            <c:bubble3D val="0"/>
            <c:spPr>
              <a:solidFill>
                <a:srgbClr val="404040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06-4DD4-B2AA-23E6C7E6053B}"/>
              </c:ext>
            </c:extLst>
          </c:dPt>
          <c:dPt>
            <c:idx val="3"/>
            <c:bubble3D val="0"/>
            <c:spPr>
              <a:solidFill>
                <a:srgbClr val="404040">
                  <a:alpha val="7490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06-4DD4-B2AA-23E6C7E6053B}"/>
              </c:ext>
            </c:extLst>
          </c:dPt>
          <c:dPt>
            <c:idx val="4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06-4DD4-B2AA-23E6C7E6053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906-4DD4-B2AA-23E6C7E6053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906-4DD4-B2AA-23E6C7E6053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FA Breuer Text" panose="02000506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906-4DD4-B2AA-23E6C7E60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slides!$N$395:$N$399</c:f>
              <c:strCache>
                <c:ptCount val="5"/>
                <c:pt idx="0">
                  <c:v>Substantial growth in profit margins among asset management firms</c:v>
                </c:pt>
                <c:pt idx="1">
                  <c:v>Moderate growth in profit margins among asset management firms</c:v>
                </c:pt>
                <c:pt idx="2">
                  <c:v>Little or no growth in profit margins among asset management firms</c:v>
                </c:pt>
                <c:pt idx="3">
                  <c:v>Moderate contraction in profit margins among asset management firms</c:v>
                </c:pt>
                <c:pt idx="4">
                  <c:v>Substantial contraction in profit margins among asset management firms</c:v>
                </c:pt>
              </c:strCache>
            </c:strRef>
          </c:cat>
          <c:val>
            <c:numRef>
              <c:f>slides!$O$395:$O$399</c:f>
              <c:numCache>
                <c:formatCode>0%</c:formatCode>
                <c:ptCount val="5"/>
                <c:pt idx="0">
                  <c:v>0.30827067669172931</c:v>
                </c:pt>
                <c:pt idx="1">
                  <c:v>0.27067669172932329</c:v>
                </c:pt>
                <c:pt idx="2">
                  <c:v>0.12781954887218044</c:v>
                </c:pt>
                <c:pt idx="3">
                  <c:v>0.20300751879699247</c:v>
                </c:pt>
                <c:pt idx="4">
                  <c:v>9.0225563909774431E-2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906-4DD4-B2AA-23E6C7E60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CFA Breuer Text" panose="02000506040000020004" pitchFamily="50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slides!$T$408</c:f>
          <c:strCache>
            <c:ptCount val="1"/>
            <c:pt idx="0">
              <c:v>To what extent do you agree with the following statements about the role of the investment management profession on society at large?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9371951703004613"/>
          <c:y val="0.19006695862530179"/>
          <c:w val="0.45408084538751636"/>
          <c:h val="0.684424010747348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slides!$O$413</c:f>
              <c:strCache>
                <c:ptCount val="1"/>
                <c:pt idx="0">
                  <c:v>Very positive</c:v>
                </c:pt>
              </c:strCache>
            </c:strRef>
          </c:tx>
          <c:spPr>
            <a:solidFill>
              <a:srgbClr val="5B77C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0002057068322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89-479F-B68D-62079698BD21}"/>
                </c:ext>
              </c:extLst>
            </c:dLbl>
            <c:dLbl>
              <c:idx val="1"/>
              <c:layout>
                <c:manualLayout>
                  <c:x val="9.80028798956517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89-479F-B68D-62079698B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slides!$N$414:$N$416</c:f>
              <c:strCache>
                <c:ptCount val="3"/>
                <c:pt idx="0">
                  <c:v>The investment management profession's potential impact on society contingent on incorporating higher principles could be ...</c:v>
                </c:pt>
                <c:pt idx="1">
                  <c:v>The investment management profession’s future impact on society is...</c:v>
                </c:pt>
                <c:pt idx="2">
                  <c:v>The investment management profession's current impact on society is...</c:v>
                </c:pt>
              </c:strCache>
            </c:strRef>
          </c:cat>
          <c:val>
            <c:numRef>
              <c:f>slides!$O$414:$O$416</c:f>
              <c:numCache>
                <c:formatCode>0%</c:formatCode>
                <c:ptCount val="3"/>
                <c:pt idx="0">
                  <c:v>0.47368421052631576</c:v>
                </c:pt>
                <c:pt idx="1">
                  <c:v>0.20300751879699247</c:v>
                </c:pt>
                <c:pt idx="2">
                  <c:v>7.5187969924812026E-2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89-479F-B68D-62079698BD21}"/>
            </c:ext>
          </c:extLst>
        </c:ser>
        <c:ser>
          <c:idx val="1"/>
          <c:order val="1"/>
          <c:tx>
            <c:strRef>
              <c:f>slides!$P$413</c:f>
              <c:strCache>
                <c:ptCount val="1"/>
                <c:pt idx="0">
                  <c:v>Somewhat positive</c:v>
                </c:pt>
              </c:strCache>
            </c:strRef>
          </c:tx>
          <c:spPr>
            <a:solidFill>
              <a:srgbClr val="5B77CC">
                <a:alpha val="74902"/>
              </a:srgb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slides!$N$414:$N$416</c:f>
              <c:strCache>
                <c:ptCount val="3"/>
                <c:pt idx="0">
                  <c:v>The investment management profession's potential impact on society contingent on incorporating higher principles could be ...</c:v>
                </c:pt>
                <c:pt idx="1">
                  <c:v>The investment management profession’s future impact on society is...</c:v>
                </c:pt>
                <c:pt idx="2">
                  <c:v>The investment management profession's current impact on society is...</c:v>
                </c:pt>
              </c:strCache>
            </c:strRef>
          </c:cat>
          <c:val>
            <c:numRef>
              <c:f>slides!$P$414:$P$416</c:f>
              <c:numCache>
                <c:formatCode>0%</c:formatCode>
                <c:ptCount val="3"/>
                <c:pt idx="0">
                  <c:v>0.36842105263157893</c:v>
                </c:pt>
                <c:pt idx="1">
                  <c:v>0.38345864661654133</c:v>
                </c:pt>
                <c:pt idx="2">
                  <c:v>0.75939849624060152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89-479F-B68D-62079698BD21}"/>
            </c:ext>
          </c:extLst>
        </c:ser>
        <c:ser>
          <c:idx val="2"/>
          <c:order val="2"/>
          <c:tx>
            <c:strRef>
              <c:f>slides!$Q$413</c:f>
              <c:strCache>
                <c:ptCount val="1"/>
                <c:pt idx="0">
                  <c:v>Somewhat negative</c:v>
                </c:pt>
              </c:strCache>
            </c:strRef>
          </c:tx>
          <c:spPr>
            <a:solidFill>
              <a:srgbClr val="777777">
                <a:alpha val="74902"/>
              </a:srgb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slides!$N$414:$N$416</c:f>
              <c:strCache>
                <c:ptCount val="3"/>
                <c:pt idx="0">
                  <c:v>The investment management profession's potential impact on society contingent on incorporating higher principles could be ...</c:v>
                </c:pt>
                <c:pt idx="1">
                  <c:v>The investment management profession’s future impact on society is...</c:v>
                </c:pt>
                <c:pt idx="2">
                  <c:v>The investment management profession's current impact on society is...</c:v>
                </c:pt>
              </c:strCache>
            </c:strRef>
          </c:cat>
          <c:val>
            <c:numRef>
              <c:f>slides!$Q$414:$Q$416</c:f>
              <c:numCache>
                <c:formatCode>0%</c:formatCode>
                <c:ptCount val="3"/>
                <c:pt idx="0">
                  <c:v>0.15037593984962405</c:v>
                </c:pt>
                <c:pt idx="1">
                  <c:v>0.40601503759398494</c:v>
                </c:pt>
                <c:pt idx="2">
                  <c:v>0.16541353383458646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89-479F-B68D-62079698BD21}"/>
            </c:ext>
          </c:extLst>
        </c:ser>
        <c:ser>
          <c:idx val="3"/>
          <c:order val="3"/>
          <c:tx>
            <c:strRef>
              <c:f>slides!$R$413</c:f>
              <c:strCache>
                <c:ptCount val="1"/>
                <c:pt idx="0">
                  <c:v>Very negative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  <a:alpha val="74902"/>
              </a:sys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224894294877602E-2"/>
                  <c:y val="-1.292939710481093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89-479F-B68D-62079698BD21}"/>
                </c:ext>
              </c:extLst>
            </c:dLbl>
            <c:dLbl>
              <c:idx val="1"/>
              <c:layout>
                <c:manualLayout>
                  <c:x val="1.5224894294877602E-2"/>
                  <c:y val="6.464698552405468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89-479F-B68D-62079698BD21}"/>
                </c:ext>
              </c:extLst>
            </c:dLbl>
            <c:dLbl>
              <c:idx val="2"/>
              <c:layout>
                <c:manualLayout>
                  <c:x val="2.39248338919503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89-479F-B68D-62079698B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slides!$N$414:$N$416</c:f>
              <c:strCache>
                <c:ptCount val="3"/>
                <c:pt idx="0">
                  <c:v>The investment management profession's potential impact on society contingent on incorporating higher principles could be ...</c:v>
                </c:pt>
                <c:pt idx="1">
                  <c:v>The investment management profession’s future impact on society is...</c:v>
                </c:pt>
                <c:pt idx="2">
                  <c:v>The investment management profession's current impact on society is...</c:v>
                </c:pt>
              </c:strCache>
            </c:strRef>
          </c:cat>
          <c:val>
            <c:numRef>
              <c:f>slides!$R$414:$R$416</c:f>
              <c:numCache>
                <c:formatCode>0%</c:formatCode>
                <c:ptCount val="3"/>
                <c:pt idx="0">
                  <c:v>7.5187969924812026E-3</c:v>
                </c:pt>
                <c:pt idx="1">
                  <c:v>7.5187969924812026E-3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89-479F-B68D-62079698B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502144"/>
        <c:axId val="63502536"/>
      </c:barChart>
      <c:catAx>
        <c:axId val="63502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3502536"/>
        <c:crosses val="autoZero"/>
        <c:auto val="1"/>
        <c:lblAlgn val="ctr"/>
        <c:lblOffset val="100"/>
        <c:noMultiLvlLbl val="0"/>
      </c:catAx>
      <c:valAx>
        <c:axId val="6350253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350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CFA Breuer Text" panose="02000506040000020004" pitchFamily="50" charset="0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slides!$X$431</c:f>
          <c:strCache>
            <c:ptCount val="1"/>
            <c:pt idx="0">
              <c:v>To what extent do you agree with the following statements about the investment management industry?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slides!$O$447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5B77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slides!$N$448:$N$456</c:f>
              <c:strCache>
                <c:ptCount val="9"/>
                <c:pt idx="0">
                  <c:v>Clients are often sold inappropriate financial products</c:v>
                </c:pt>
                <c:pt idx="1">
                  <c:v>Meaningful increases in interest rates, economic growth, the equity-risk premium, and other macroeconomic indicators will occur in the next 5-10 years.</c:v>
                </c:pt>
                <c:pt idx="2">
                  <c:v>Financial markets/investment management are being regulated effectively.</c:v>
                </c:pt>
                <c:pt idx="3">
                  <c:v>Over the next 5-10 years, financial markets and capitalism will contribute to increasing economic equality.</c:v>
                </c:pt>
                <c:pt idx="4">
                  <c:v>Institutional investors will look to reduce costs by insourcing more investment management activities.</c:v>
                </c:pt>
                <c:pt idx="5">
                  <c:v>Environmental, social, and governance factors will become increasingly important to investment decision makers in the next 5-10 years.</c:v>
                </c:pt>
                <c:pt idx="6">
                  <c:v>Financial centers in Asia will have increasing influence in the investment industry in the next 5-10 years.</c:v>
                </c:pt>
                <c:pt idx="7">
                  <c:v>Asset management fees generally reflect the value provided to clients.</c:v>
                </c:pt>
                <c:pt idx="8">
                  <c:v>Investors will continue to increase their allocations to passive investment vehicles over the next 5-10 years.</c:v>
                </c:pt>
              </c:strCache>
            </c:strRef>
          </c:cat>
          <c:val>
            <c:numRef>
              <c:f>slides!$O$448:$O$456</c:f>
              <c:numCache>
                <c:formatCode>0%</c:formatCode>
                <c:ptCount val="9"/>
                <c:pt idx="0">
                  <c:v>0.12781954887218044</c:v>
                </c:pt>
                <c:pt idx="1">
                  <c:v>0.14285714285714285</c:v>
                </c:pt>
                <c:pt idx="2">
                  <c:v>0.25563909774436089</c:v>
                </c:pt>
                <c:pt idx="3">
                  <c:v>0.21052631578947367</c:v>
                </c:pt>
                <c:pt idx="4">
                  <c:v>0.21804511278195488</c:v>
                </c:pt>
                <c:pt idx="5">
                  <c:v>0.21804511278195488</c:v>
                </c:pt>
                <c:pt idx="6">
                  <c:v>0.14285714285714285</c:v>
                </c:pt>
                <c:pt idx="7">
                  <c:v>7.5187969924812026E-2</c:v>
                </c:pt>
                <c:pt idx="8">
                  <c:v>0.24060150375939848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4-44B2-8973-B1E099E3C374}"/>
            </c:ext>
          </c:extLst>
        </c:ser>
        <c:ser>
          <c:idx val="1"/>
          <c:order val="1"/>
          <c:tx>
            <c:strRef>
              <c:f>slides!$P$447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5B77CC">
                <a:alpha val="7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slides!$N$448:$N$456</c:f>
              <c:strCache>
                <c:ptCount val="9"/>
                <c:pt idx="0">
                  <c:v>Clients are often sold inappropriate financial products</c:v>
                </c:pt>
                <c:pt idx="1">
                  <c:v>Meaningful increases in interest rates, economic growth, the equity-risk premium, and other macroeconomic indicators will occur in the next 5-10 years.</c:v>
                </c:pt>
                <c:pt idx="2">
                  <c:v>Financial markets/investment management are being regulated effectively.</c:v>
                </c:pt>
                <c:pt idx="3">
                  <c:v>Over the next 5-10 years, financial markets and capitalism will contribute to increasing economic equality.</c:v>
                </c:pt>
                <c:pt idx="4">
                  <c:v>Institutional investors will look to reduce costs by insourcing more investment management activities.</c:v>
                </c:pt>
                <c:pt idx="5">
                  <c:v>Environmental, social, and governance factors will become increasingly important to investment decision makers in the next 5-10 years.</c:v>
                </c:pt>
                <c:pt idx="6">
                  <c:v>Financial centers in Asia will have increasing influence in the investment industry in the next 5-10 years.</c:v>
                </c:pt>
                <c:pt idx="7">
                  <c:v>Asset management fees generally reflect the value provided to clients.</c:v>
                </c:pt>
                <c:pt idx="8">
                  <c:v>Investors will continue to increase their allocations to passive investment vehicles over the next 5-10 years.</c:v>
                </c:pt>
              </c:strCache>
            </c:strRef>
          </c:cat>
          <c:val>
            <c:numRef>
              <c:f>slides!$P$448:$P$456</c:f>
              <c:numCache>
                <c:formatCode>0%</c:formatCode>
                <c:ptCount val="9"/>
                <c:pt idx="0">
                  <c:v>0.30827067669172931</c:v>
                </c:pt>
                <c:pt idx="1">
                  <c:v>0.39849624060150374</c:v>
                </c:pt>
                <c:pt idx="2">
                  <c:v>0.30827067669172931</c:v>
                </c:pt>
                <c:pt idx="3">
                  <c:v>0.36090225563909772</c:v>
                </c:pt>
                <c:pt idx="4">
                  <c:v>0.35338345864661652</c:v>
                </c:pt>
                <c:pt idx="5">
                  <c:v>0.37593984962406013</c:v>
                </c:pt>
                <c:pt idx="6">
                  <c:v>0.46616541353383456</c:v>
                </c:pt>
                <c:pt idx="7">
                  <c:v>0.55639097744360899</c:v>
                </c:pt>
                <c:pt idx="8">
                  <c:v>0.43609022556390975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4-44B2-8973-B1E099E3C374}"/>
            </c:ext>
          </c:extLst>
        </c:ser>
        <c:ser>
          <c:idx val="2"/>
          <c:order val="2"/>
          <c:tx>
            <c:strRef>
              <c:f>slides!$Q$447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404040">
                <a:alpha val="50196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slides!$N$448:$N$456</c:f>
              <c:strCache>
                <c:ptCount val="9"/>
                <c:pt idx="0">
                  <c:v>Clients are often sold inappropriate financial products</c:v>
                </c:pt>
                <c:pt idx="1">
                  <c:v>Meaningful increases in interest rates, economic growth, the equity-risk premium, and other macroeconomic indicators will occur in the next 5-10 years.</c:v>
                </c:pt>
                <c:pt idx="2">
                  <c:v>Financial markets/investment management are being regulated effectively.</c:v>
                </c:pt>
                <c:pt idx="3">
                  <c:v>Over the next 5-10 years, financial markets and capitalism will contribute to increasing economic equality.</c:v>
                </c:pt>
                <c:pt idx="4">
                  <c:v>Institutional investors will look to reduce costs by insourcing more investment management activities.</c:v>
                </c:pt>
                <c:pt idx="5">
                  <c:v>Environmental, social, and governance factors will become increasingly important to investment decision makers in the next 5-10 years.</c:v>
                </c:pt>
                <c:pt idx="6">
                  <c:v>Financial centers in Asia will have increasing influence in the investment industry in the next 5-10 years.</c:v>
                </c:pt>
                <c:pt idx="7">
                  <c:v>Asset management fees generally reflect the value provided to clients.</c:v>
                </c:pt>
                <c:pt idx="8">
                  <c:v>Investors will continue to increase their allocations to passive investment vehicles over the next 5-10 years.</c:v>
                </c:pt>
              </c:strCache>
            </c:strRef>
          </c:cat>
          <c:val>
            <c:numRef>
              <c:f>slides!$Q$448:$Q$456</c:f>
              <c:numCache>
                <c:formatCode>0%</c:formatCode>
                <c:ptCount val="9"/>
                <c:pt idx="0">
                  <c:v>0.25563909774436089</c:v>
                </c:pt>
                <c:pt idx="1">
                  <c:v>0.22556390977443608</c:v>
                </c:pt>
                <c:pt idx="2">
                  <c:v>0.21804511278195488</c:v>
                </c:pt>
                <c:pt idx="3">
                  <c:v>0.27067669172932329</c:v>
                </c:pt>
                <c:pt idx="4">
                  <c:v>0.21052631578947367</c:v>
                </c:pt>
                <c:pt idx="5">
                  <c:v>0.21052631578947367</c:v>
                </c:pt>
                <c:pt idx="6">
                  <c:v>0.16541353383458646</c:v>
                </c:pt>
                <c:pt idx="7">
                  <c:v>0.24812030075187969</c:v>
                </c:pt>
                <c:pt idx="8">
                  <c:v>0.16541353383458646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44-44B2-8973-B1E099E3C374}"/>
            </c:ext>
          </c:extLst>
        </c:ser>
        <c:ser>
          <c:idx val="3"/>
          <c:order val="3"/>
          <c:tx>
            <c:strRef>
              <c:f>slides!$R$447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404040">
                <a:alpha val="74902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slides!$N$448:$N$456</c:f>
              <c:strCache>
                <c:ptCount val="9"/>
                <c:pt idx="0">
                  <c:v>Clients are often sold inappropriate financial products</c:v>
                </c:pt>
                <c:pt idx="1">
                  <c:v>Meaningful increases in interest rates, economic growth, the equity-risk premium, and other macroeconomic indicators will occur in the next 5-10 years.</c:v>
                </c:pt>
                <c:pt idx="2">
                  <c:v>Financial markets/investment management are being regulated effectively.</c:v>
                </c:pt>
                <c:pt idx="3">
                  <c:v>Over the next 5-10 years, financial markets and capitalism will contribute to increasing economic equality.</c:v>
                </c:pt>
                <c:pt idx="4">
                  <c:v>Institutional investors will look to reduce costs by insourcing more investment management activities.</c:v>
                </c:pt>
                <c:pt idx="5">
                  <c:v>Environmental, social, and governance factors will become increasingly important to investment decision makers in the next 5-10 years.</c:v>
                </c:pt>
                <c:pt idx="6">
                  <c:v>Financial centers in Asia will have increasing influence in the investment industry in the next 5-10 years.</c:v>
                </c:pt>
                <c:pt idx="7">
                  <c:v>Asset management fees generally reflect the value provided to clients.</c:v>
                </c:pt>
                <c:pt idx="8">
                  <c:v>Investors will continue to increase their allocations to passive investment vehicles over the next 5-10 years.</c:v>
                </c:pt>
              </c:strCache>
            </c:strRef>
          </c:cat>
          <c:val>
            <c:numRef>
              <c:f>slides!$R$448:$R$456</c:f>
              <c:numCache>
                <c:formatCode>0%</c:formatCode>
                <c:ptCount val="9"/>
                <c:pt idx="0">
                  <c:v>0.2781954887218045</c:v>
                </c:pt>
                <c:pt idx="1">
                  <c:v>0.19548872180451127</c:v>
                </c:pt>
                <c:pt idx="2">
                  <c:v>0.18796992481203006</c:v>
                </c:pt>
                <c:pt idx="3">
                  <c:v>0.13533834586466165</c:v>
                </c:pt>
                <c:pt idx="4">
                  <c:v>0.17293233082706766</c:v>
                </c:pt>
                <c:pt idx="5">
                  <c:v>0.16541353383458646</c:v>
                </c:pt>
                <c:pt idx="6">
                  <c:v>0.17293233082706766</c:v>
                </c:pt>
                <c:pt idx="7">
                  <c:v>0.10526315789473684</c:v>
                </c:pt>
                <c:pt idx="8">
                  <c:v>0.13533834586466165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44-44B2-8973-B1E099E3C374}"/>
            </c:ext>
          </c:extLst>
        </c:ser>
        <c:ser>
          <c:idx val="4"/>
          <c:order val="4"/>
          <c:tx>
            <c:strRef>
              <c:f>slides!$S$447</c:f>
              <c:strCache>
                <c:ptCount val="1"/>
                <c:pt idx="0">
                  <c:v>Neutral/no opinion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slides!$N$448:$N$456</c:f>
              <c:strCache>
                <c:ptCount val="9"/>
                <c:pt idx="0">
                  <c:v>Clients are often sold inappropriate financial products</c:v>
                </c:pt>
                <c:pt idx="1">
                  <c:v>Meaningful increases in interest rates, economic growth, the equity-risk premium, and other macroeconomic indicators will occur in the next 5-10 years.</c:v>
                </c:pt>
                <c:pt idx="2">
                  <c:v>Financial markets/investment management are being regulated effectively.</c:v>
                </c:pt>
                <c:pt idx="3">
                  <c:v>Over the next 5-10 years, financial markets and capitalism will contribute to increasing economic equality.</c:v>
                </c:pt>
                <c:pt idx="4">
                  <c:v>Institutional investors will look to reduce costs by insourcing more investment management activities.</c:v>
                </c:pt>
                <c:pt idx="5">
                  <c:v>Environmental, social, and governance factors will become increasingly important to investment decision makers in the next 5-10 years.</c:v>
                </c:pt>
                <c:pt idx="6">
                  <c:v>Financial centers in Asia will have increasing influence in the investment industry in the next 5-10 years.</c:v>
                </c:pt>
                <c:pt idx="7">
                  <c:v>Asset management fees generally reflect the value provided to clients.</c:v>
                </c:pt>
                <c:pt idx="8">
                  <c:v>Investors will continue to increase their allocations to passive investment vehicles over the next 5-10 years.</c:v>
                </c:pt>
              </c:strCache>
            </c:strRef>
          </c:cat>
          <c:val>
            <c:numRef>
              <c:f>slides!$S$448:$S$456</c:f>
              <c:numCache>
                <c:formatCode>0%</c:formatCode>
                <c:ptCount val="9"/>
                <c:pt idx="0">
                  <c:v>3.007518796992481E-2</c:v>
                </c:pt>
                <c:pt idx="1">
                  <c:v>3.7593984962406013E-2</c:v>
                </c:pt>
                <c:pt idx="2">
                  <c:v>3.007518796992481E-2</c:v>
                </c:pt>
                <c:pt idx="3">
                  <c:v>2.2556390977443608E-2</c:v>
                </c:pt>
                <c:pt idx="4">
                  <c:v>4.5112781954887216E-2</c:v>
                </c:pt>
                <c:pt idx="5">
                  <c:v>3.007518796992481E-2</c:v>
                </c:pt>
                <c:pt idx="6">
                  <c:v>5.2631578947368418E-2</c:v>
                </c:pt>
                <c:pt idx="7">
                  <c:v>1.5037593984962405E-2</c:v>
                </c:pt>
                <c:pt idx="8">
                  <c:v>2.2556390977443608E-2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44-44B2-8973-B1E099E3C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503320"/>
        <c:axId val="63805192"/>
      </c:barChart>
      <c:catAx>
        <c:axId val="63503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3805192"/>
        <c:crosses val="autoZero"/>
        <c:auto val="1"/>
        <c:lblAlgn val="ctr"/>
        <c:lblOffset val="100"/>
        <c:noMultiLvlLbl val="0"/>
      </c:catAx>
      <c:valAx>
        <c:axId val="638051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3503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FA Breuer Text" panose="02000506040000020004" pitchFamily="50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r>
              <a:rPr lang="en-US"/>
              <a:t>For how many years have you worked as an investment management professional?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795526690950655"/>
          <c:y val="0.24058398950131232"/>
          <c:w val="0.55327959428800211"/>
          <c:h val="0.6917765140468552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B77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slides!$N$24:$N$27</c:f>
              <c:strCache>
                <c:ptCount val="4"/>
                <c:pt idx="0">
                  <c:v>Less than 2 years</c:v>
                </c:pt>
                <c:pt idx="1">
                  <c:v>2-10 years</c:v>
                </c:pt>
                <c:pt idx="2">
                  <c:v>10-20 years</c:v>
                </c:pt>
                <c:pt idx="3">
                  <c:v>20 years or more</c:v>
                </c:pt>
              </c:strCache>
            </c:strRef>
          </c:cat>
          <c:val>
            <c:numRef>
              <c:f>slides!$O$24:$O$27</c:f>
              <c:numCache>
                <c:formatCode>0%</c:formatCode>
                <c:ptCount val="4"/>
                <c:pt idx="0">
                  <c:v>3.007518796992481E-2</c:v>
                </c:pt>
                <c:pt idx="1">
                  <c:v>0.63157894736842102</c:v>
                </c:pt>
                <c:pt idx="2">
                  <c:v>0.24812030075187969</c:v>
                </c:pt>
                <c:pt idx="3">
                  <c:v>9.0225563909774431E-2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C-48FF-A768-98544AA13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051832"/>
        <c:axId val="175103384"/>
      </c:barChart>
      <c:catAx>
        <c:axId val="62051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175103384"/>
        <c:crosses val="autoZero"/>
        <c:auto val="1"/>
        <c:lblAlgn val="ctr"/>
        <c:lblOffset val="100"/>
        <c:noMultiLvlLbl val="0"/>
      </c:catAx>
      <c:valAx>
        <c:axId val="17510338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205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FA Breuer Text" panose="02000506040000020004" pitchFamily="50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r>
              <a:rPr lang="en-US"/>
              <a:t>Do you hold any of the following credentials?</a:t>
            </a:r>
          </a:p>
        </c:rich>
      </c:tx>
      <c:layout>
        <c:manualLayout>
          <c:xMode val="edge"/>
          <c:yMode val="edge"/>
          <c:x val="0.30123756419077102"/>
          <c:y val="3.8684719535783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5434634682556738"/>
          <c:y val="0.13939621471366714"/>
          <c:w val="0.38688844595038813"/>
          <c:h val="0.8323454821311893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B77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slides!$N$33:$N$43</c:f>
              <c:strCache>
                <c:ptCount val="11"/>
                <c:pt idx="0">
                  <c:v>Other graduate degree</c:v>
                </c:pt>
                <c:pt idx="1">
                  <c:v>Other degree or professional designation</c:v>
                </c:pt>
                <c:pt idx="2">
                  <c:v>Juris Doctor (JD)</c:v>
                </c:pt>
                <c:pt idx="3">
                  <c:v>Chartered Alternative Investment Analyst (CAIA)</c:v>
                </c:pt>
                <c:pt idx="4">
                  <c:v>Certified Financial Planner (CFP)</c:v>
                </c:pt>
                <c:pt idx="5">
                  <c:v>Certified/Chartered Public Accountant (CPA)</c:v>
                </c:pt>
                <c:pt idx="6">
                  <c:v>Financial Risk Manager (FRM)</c:v>
                </c:pt>
                <c:pt idx="7">
                  <c:v>Advanced degree in a technical discipline such as mathematics or a natural science</c:v>
                </c:pt>
                <c:pt idx="8">
                  <c:v>Chartered Accountant (CA)</c:v>
                </c:pt>
                <c:pt idx="9">
                  <c:v>Chartered Financial Analyst (CFA)</c:v>
                </c:pt>
                <c:pt idx="10">
                  <c:v>Master of Business Administration (MBA)</c:v>
                </c:pt>
              </c:strCache>
            </c:strRef>
          </c:cat>
          <c:val>
            <c:numRef>
              <c:f>slides!$O$33:$O$43</c:f>
              <c:numCache>
                <c:formatCode>0%</c:formatCode>
                <c:ptCount val="11"/>
                <c:pt idx="0">
                  <c:v>0.26315789473684209</c:v>
                </c:pt>
                <c:pt idx="1">
                  <c:v>3.007518796992481E-2</c:v>
                </c:pt>
                <c:pt idx="2">
                  <c:v>1.5037593984962405E-2</c:v>
                </c:pt>
                <c:pt idx="3">
                  <c:v>3.007518796992481E-2</c:v>
                </c:pt>
                <c:pt idx="4">
                  <c:v>3.7593984962406013E-2</c:v>
                </c:pt>
                <c:pt idx="5">
                  <c:v>5.2631578947368418E-2</c:v>
                </c:pt>
                <c:pt idx="6">
                  <c:v>6.0150375939849621E-2</c:v>
                </c:pt>
                <c:pt idx="7">
                  <c:v>9.0225563909774431E-2</c:v>
                </c:pt>
                <c:pt idx="8">
                  <c:v>9.7744360902255634E-2</c:v>
                </c:pt>
                <c:pt idx="9">
                  <c:v>0.39097744360902253</c:v>
                </c:pt>
                <c:pt idx="10">
                  <c:v>0.54135338345864659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7-4410-87D8-F252F9DB6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1859144"/>
        <c:axId val="61750104"/>
      </c:barChart>
      <c:catAx>
        <c:axId val="61859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1750104"/>
        <c:crosses val="autoZero"/>
        <c:auto val="1"/>
        <c:lblAlgn val="ctr"/>
        <c:lblOffset val="100"/>
        <c:noMultiLvlLbl val="0"/>
      </c:catAx>
      <c:valAx>
        <c:axId val="6175010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1859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FA Breuer Text" panose="02000506040000020004" pitchFamily="50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r>
              <a:rPr lang="en-US"/>
              <a:t>What type of institution do you work for?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8253836700560435"/>
          <c:y val="0.12377978558145455"/>
          <c:w val="0.35869653908604732"/>
          <c:h val="0.8085807596806179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B77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slides!$N$49:$N$58</c:f>
              <c:strCache>
                <c:ptCount val="10"/>
                <c:pt idx="0">
                  <c:v>Other</c:v>
                </c:pt>
                <c:pt idx="1">
                  <c:v>Foundation</c:v>
                </c:pt>
                <c:pt idx="2">
                  <c:v>Endowment</c:v>
                </c:pt>
                <c:pt idx="3">
                  <c:v>Public pension</c:v>
                </c:pt>
                <c:pt idx="4">
                  <c:v>Insurance company</c:v>
                </c:pt>
                <c:pt idx="5">
                  <c:v>Private pension</c:v>
                </c:pt>
                <c:pt idx="6">
                  <c:v>Financial advisory firm focused on private investors</c:v>
                </c:pt>
                <c:pt idx="7">
                  <c:v>Financial advisory firm focused on institutional investors</c:v>
                </c:pt>
                <c:pt idx="8">
                  <c:v>Family office</c:v>
                </c:pt>
                <c:pt idx="9">
                  <c:v>Asset management firm</c:v>
                </c:pt>
              </c:strCache>
            </c:strRef>
          </c:cat>
          <c:val>
            <c:numRef>
              <c:f>slides!$O$49:$O$58</c:f>
              <c:numCache>
                <c:formatCode>0%</c:formatCode>
                <c:ptCount val="10"/>
                <c:pt idx="0">
                  <c:v>8.2706766917293228E-2</c:v>
                </c:pt>
                <c:pt idx="1">
                  <c:v>7.5187969924812026E-3</c:v>
                </c:pt>
                <c:pt idx="2">
                  <c:v>1.5037593984962405E-2</c:v>
                </c:pt>
                <c:pt idx="3">
                  <c:v>5.2631578947368418E-2</c:v>
                </c:pt>
                <c:pt idx="4">
                  <c:v>7.5187969924812026E-2</c:v>
                </c:pt>
                <c:pt idx="5">
                  <c:v>8.2706766917293228E-2</c:v>
                </c:pt>
                <c:pt idx="6">
                  <c:v>9.7744360902255634E-2</c:v>
                </c:pt>
                <c:pt idx="7">
                  <c:v>0.11278195488721804</c:v>
                </c:pt>
                <c:pt idx="8">
                  <c:v>0.13533834586466165</c:v>
                </c:pt>
                <c:pt idx="9">
                  <c:v>0.33834586466165412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78-4833-9AE0-B9FB34F60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1837952"/>
        <c:axId val="61830200"/>
      </c:barChart>
      <c:catAx>
        <c:axId val="61837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1830200"/>
        <c:crosses val="autoZero"/>
        <c:auto val="1"/>
        <c:lblAlgn val="ctr"/>
        <c:lblOffset val="100"/>
        <c:noMultiLvlLbl val="0"/>
      </c:catAx>
      <c:valAx>
        <c:axId val="6183020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183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FA Breuer Text" panose="02000506040000020004" pitchFamily="50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5B77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8B-4C60-9CA0-D5303FCB708B}"/>
              </c:ext>
            </c:extLst>
          </c:dPt>
          <c:dPt>
            <c:idx val="1"/>
            <c:bubble3D val="0"/>
            <c:spPr>
              <a:solidFill>
                <a:srgbClr val="5B77CC">
                  <a:alpha val="7490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8B-4C60-9CA0-D5303FCB708B}"/>
              </c:ext>
            </c:extLst>
          </c:dPt>
          <c:dPt>
            <c:idx val="2"/>
            <c:bubble3D val="0"/>
            <c:spPr>
              <a:solidFill>
                <a:srgbClr val="5B77CC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8B-4C60-9CA0-D5303FCB708B}"/>
              </c:ext>
            </c:extLst>
          </c:dPt>
          <c:dPt>
            <c:idx val="3"/>
            <c:bubble3D val="0"/>
            <c:spPr>
              <a:solidFill>
                <a:srgbClr val="7777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8B-4C60-9CA0-D5303FCB708B}"/>
              </c:ext>
            </c:extLst>
          </c:dPt>
          <c:dLbls>
            <c:dLbl>
              <c:idx val="0"/>
              <c:layout>
                <c:manualLayout>
                  <c:x val="0.14166666666666666"/>
                  <c:y val="-6.94444444444444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8B-4C60-9CA0-D5303FCB708B}"/>
                </c:ext>
              </c:extLst>
            </c:dLbl>
            <c:dLbl>
              <c:idx val="1"/>
              <c:layout>
                <c:manualLayout>
                  <c:x val="0.21627912257318491"/>
                  <c:y val="4.753415628556874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8B-4C60-9CA0-D5303FCB708B}"/>
                </c:ext>
              </c:extLst>
            </c:dLbl>
            <c:dLbl>
              <c:idx val="2"/>
              <c:layout>
                <c:manualLayout>
                  <c:x val="-0.13333333333333336"/>
                  <c:y val="4.16666666666665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8B-4C60-9CA0-D5303FCB708B}"/>
                </c:ext>
              </c:extLst>
            </c:dLbl>
            <c:dLbl>
              <c:idx val="3"/>
              <c:layout>
                <c:manualLayout>
                  <c:x val="-0.17500000000000002"/>
                  <c:y val="-7.4074074074074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8B-4C60-9CA0-D5303FCB70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slides!$AQ$31:$AT$31</c:f>
              <c:strCache>
                <c:ptCount val="4"/>
                <c:pt idx="0">
                  <c:v>Owners</c:v>
                </c:pt>
                <c:pt idx="1">
                  <c:v>Managers</c:v>
                </c:pt>
                <c:pt idx="2">
                  <c:v>Advisers</c:v>
                </c:pt>
                <c:pt idx="3">
                  <c:v>Other</c:v>
                </c:pt>
              </c:strCache>
            </c:strRef>
          </c:cat>
          <c:val>
            <c:numRef>
              <c:f>slides!$AQ$32:$AT$32</c:f>
              <c:numCache>
                <c:formatCode>0%</c:formatCode>
                <c:ptCount val="4"/>
                <c:pt idx="0">
                  <c:v>#N/A</c:v>
                </c:pt>
                <c:pt idx="1">
                  <c:v>0.33834586466165412</c:v>
                </c:pt>
                <c:pt idx="2">
                  <c:v>0.21804511278195488</c:v>
                </c:pt>
                <c:pt idx="3">
                  <c:v>0.11278195488721804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8B-4C60-9CA0-D5303FCB7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CFA Breuer Text" panose="02000506040000020004" pitchFamily="50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r>
              <a:rPr lang="en-US"/>
              <a:t>What are your institution's assets under management (in USD)?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795526690950655"/>
          <c:y val="0.14997127717525877"/>
          <c:w val="0.55327959428800211"/>
          <c:h val="0.782389194275243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B77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slides!$N$64:$N$70</c:f>
              <c:strCache>
                <c:ptCount val="7"/>
                <c:pt idx="0">
                  <c:v>Less than $100 million</c:v>
                </c:pt>
                <c:pt idx="1">
                  <c:v>$100 million to $250 million</c:v>
                </c:pt>
                <c:pt idx="2">
                  <c:v>$250 million to $500 million</c:v>
                </c:pt>
                <c:pt idx="3">
                  <c:v>$500 million to $1 billion</c:v>
                </c:pt>
                <c:pt idx="4">
                  <c:v>$1 billion to $10 billion</c:v>
                </c:pt>
                <c:pt idx="5">
                  <c:v>$10 billion to $50 billion</c:v>
                </c:pt>
                <c:pt idx="6">
                  <c:v>$50 billion or more</c:v>
                </c:pt>
              </c:strCache>
            </c:strRef>
          </c:cat>
          <c:val>
            <c:numRef>
              <c:f>slides!$O$64:$O$70</c:f>
              <c:numCache>
                <c:formatCode>0%</c:formatCode>
                <c:ptCount val="7"/>
                <c:pt idx="0">
                  <c:v>0.11278195488721804</c:v>
                </c:pt>
                <c:pt idx="1">
                  <c:v>1.5037593984962405E-2</c:v>
                </c:pt>
                <c:pt idx="2">
                  <c:v>0.12781954887218044</c:v>
                </c:pt>
                <c:pt idx="3">
                  <c:v>0.17293233082706766</c:v>
                </c:pt>
                <c:pt idx="4">
                  <c:v>0.2932330827067669</c:v>
                </c:pt>
                <c:pt idx="5">
                  <c:v>0.19548872180451127</c:v>
                </c:pt>
                <c:pt idx="6">
                  <c:v>8.2706766917293228E-2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7-48C0-AC1F-0AE448200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080168"/>
        <c:axId val="62080552"/>
      </c:barChart>
      <c:catAx>
        <c:axId val="62080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2080552"/>
        <c:crosses val="autoZero"/>
        <c:auto val="1"/>
        <c:lblAlgn val="ctr"/>
        <c:lblOffset val="100"/>
        <c:noMultiLvlLbl val="0"/>
      </c:catAx>
      <c:valAx>
        <c:axId val="620805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2080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FA Breuer Text" panose="02000506040000020004" pitchFamily="50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r>
              <a:rPr lang="en-US"/>
              <a:t>Where is your position located?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795526690950655"/>
          <c:y val="0.20971978229835556"/>
          <c:w val="0.55327959428800211"/>
          <c:h val="0.722640770427016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B77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slides!$N$179:$N$183</c:f>
              <c:strCache>
                <c:ptCount val="5"/>
                <c:pt idx="0">
                  <c:v>Asia-Pacific </c:v>
                </c:pt>
                <c:pt idx="1">
                  <c:v>Europe</c:v>
                </c:pt>
                <c:pt idx="2">
                  <c:v>Middle East and Africa</c:v>
                </c:pt>
                <c:pt idx="3">
                  <c:v>North America</c:v>
                </c:pt>
                <c:pt idx="4">
                  <c:v>Latin America</c:v>
                </c:pt>
              </c:strCache>
            </c:strRef>
          </c:cat>
          <c:val>
            <c:numRef>
              <c:f>slides!$O$179:$O$183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99-43A6-8C17-21B9EBF7F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279872"/>
        <c:axId val="134279088"/>
      </c:barChart>
      <c:catAx>
        <c:axId val="13427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134279088"/>
        <c:crosses val="autoZero"/>
        <c:auto val="1"/>
        <c:lblAlgn val="ctr"/>
        <c:lblOffset val="100"/>
        <c:noMultiLvlLbl val="0"/>
      </c:catAx>
      <c:valAx>
        <c:axId val="13427908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13427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FA Breuer Text" panose="02000506040000020004" pitchFamily="50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slides!$E$186</c:f>
          <c:strCache>
            <c:ptCount val="1"/>
            <c:pt idx="0">
              <c:v>Are you female or male?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48275812315092"/>
          <c:y val="0.18287037037037041"/>
          <c:w val="0.46366162167668912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5B77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CF-445C-A7B6-A455EE661CE4}"/>
              </c:ext>
            </c:extLst>
          </c:dPt>
          <c:dPt>
            <c:idx val="1"/>
            <c:bubble3D val="0"/>
            <c:spPr>
              <a:solidFill>
                <a:srgbClr val="5B77CC">
                  <a:alpha val="7490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CF-445C-A7B6-A455EE661CE4}"/>
              </c:ext>
            </c:extLst>
          </c:dPt>
          <c:dPt>
            <c:idx val="2"/>
            <c:bubble3D val="0"/>
            <c:spPr>
              <a:solidFill>
                <a:srgbClr val="5B77CC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CF-445C-A7B6-A455EE661CE4}"/>
              </c:ext>
            </c:extLst>
          </c:dPt>
          <c:dPt>
            <c:idx val="3"/>
            <c:bubble3D val="0"/>
            <c:spPr>
              <a:solidFill>
                <a:srgbClr val="7777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CF-445C-A7B6-A455EE661CE4}"/>
              </c:ext>
            </c:extLst>
          </c:dPt>
          <c:dLbls>
            <c:dLbl>
              <c:idx val="0"/>
              <c:layout>
                <c:manualLayout>
                  <c:x val="0.2499468217787387"/>
                  <c:y val="-4.62962962962962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CF-445C-A7B6-A455EE661CE4}"/>
                </c:ext>
              </c:extLst>
            </c:dLbl>
            <c:dLbl>
              <c:idx val="1"/>
              <c:layout>
                <c:manualLayout>
                  <c:x val="-0.30013438295008943"/>
                  <c:y val="6.49387576552930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CF-445C-A7B6-A455EE661CE4}"/>
                </c:ext>
              </c:extLst>
            </c:dLbl>
            <c:dLbl>
              <c:idx val="2"/>
              <c:layout>
                <c:manualLayout>
                  <c:x val="-0.30547122462502524"/>
                  <c:y val="-5.55555555555555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CF-445C-A7B6-A455EE661CE4}"/>
                </c:ext>
              </c:extLst>
            </c:dLbl>
            <c:dLbl>
              <c:idx val="3"/>
              <c:layout>
                <c:manualLayout>
                  <c:x val="-0.17500000000000002"/>
                  <c:y val="-7.4074074074074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CF-445C-A7B6-A455EE661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slides!$N$189:$N$191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Prefer not to say</c:v>
                </c:pt>
              </c:strCache>
            </c:strRef>
          </c:cat>
          <c:val>
            <c:numRef>
              <c:f>slides!$O$189:$O$191</c:f>
              <c:numCache>
                <c:formatCode>0%</c:formatCode>
                <c:ptCount val="3"/>
                <c:pt idx="0">
                  <c:v>0.86466165413533835</c:v>
                </c:pt>
                <c:pt idx="1">
                  <c:v>0.12781954887218044</c:v>
                </c:pt>
                <c:pt idx="2">
                  <c:v>7.5187969924812026E-3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CF-445C-A7B6-A455EE661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CFA Breuer Text" panose="02000506040000020004" pitchFamily="50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slides!$AD$198</c:f>
          <c:strCache>
            <c:ptCount val="1"/>
            <c:pt idx="0">
              <c:v>Which of the following skills will be more important for the success of &lt;institutional leaders&gt; in 5-10 years?</c:v>
            </c:pt>
          </c:strCache>
        </c:strRef>
      </c:tx>
      <c:layout>
        <c:manualLayout>
          <c:xMode val="edge"/>
          <c:yMode val="edge"/>
          <c:x val="0.13851019780471222"/>
          <c:y val="6.9632761391800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741843171498147"/>
          <c:y val="0.25785391564699006"/>
          <c:w val="0.49107747602897373"/>
          <c:h val="0.714160255933957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slides!$U$214</c:f>
              <c:strCache>
                <c:ptCount val="1"/>
                <c:pt idx="0">
                  <c:v>CIOs/PMs</c:v>
                </c:pt>
              </c:strCache>
            </c:strRef>
          </c:tx>
          <c:spPr>
            <a:solidFill>
              <a:srgbClr val="5B77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slides!$T$215:$T$224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Consultative selling skills</c:v>
                </c:pt>
                <c:pt idx="2">
                  <c:v>Crisis management skills</c:v>
                </c:pt>
                <c:pt idx="3">
                  <c:v>Knowledge of science, engineering, and mathematics</c:v>
                </c:pt>
                <c:pt idx="4">
                  <c:v>Sophisticated knowledge of IT (e.g., programming, artificial intelligence, etc.)</c:v>
                </c:pt>
                <c:pt idx="5">
                  <c:v>Understanding of corporate governance/regulations</c:v>
                </c:pt>
                <c:pt idx="6">
                  <c:v>Ability to instill a culture of ethical decision making</c:v>
                </c:pt>
                <c:pt idx="7">
                  <c:v>Specialized financial analysis skills</c:v>
                </c:pt>
                <c:pt idx="8">
                  <c:v>Relationship-building skills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slides!$U$215:$U$224</c:f>
              <c:numCache>
                <c:formatCode>0%</c:formatCode>
                <c:ptCount val="10"/>
                <c:pt idx="0">
                  <c:v>0.13636363636363635</c:v>
                </c:pt>
                <c:pt idx="1">
                  <c:v>0.26515151515151514</c:v>
                </c:pt>
                <c:pt idx="2">
                  <c:v>0.34090909090909088</c:v>
                </c:pt>
                <c:pt idx="3">
                  <c:v>0.24242424242424243</c:v>
                </c:pt>
                <c:pt idx="4">
                  <c:v>0.34090909090909088</c:v>
                </c:pt>
                <c:pt idx="5">
                  <c:v>0.29545454545454547</c:v>
                </c:pt>
                <c:pt idx="6">
                  <c:v>0.25757575757575757</c:v>
                </c:pt>
                <c:pt idx="7">
                  <c:v>0.27272727272727271</c:v>
                </c:pt>
                <c:pt idx="8">
                  <c:v>0.40909090909090912</c:v>
                </c:pt>
                <c:pt idx="9">
                  <c:v>0.31818181818181818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E7-48DE-B05E-7BF9D6EE8D12}"/>
            </c:ext>
          </c:extLst>
        </c:ser>
        <c:ser>
          <c:idx val="1"/>
          <c:order val="1"/>
          <c:tx>
            <c:strRef>
              <c:f>slides!$V$214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slides!$T$215:$T$224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Consultative selling skills</c:v>
                </c:pt>
                <c:pt idx="2">
                  <c:v>Crisis management skills</c:v>
                </c:pt>
                <c:pt idx="3">
                  <c:v>Knowledge of science, engineering, and mathematics</c:v>
                </c:pt>
                <c:pt idx="4">
                  <c:v>Sophisticated knowledge of IT (e.g., programming, artificial intelligence, etc.)</c:v>
                </c:pt>
                <c:pt idx="5">
                  <c:v>Understanding of corporate governance/regulations</c:v>
                </c:pt>
                <c:pt idx="6">
                  <c:v>Ability to instill a culture of ethical decision making</c:v>
                </c:pt>
                <c:pt idx="7">
                  <c:v>Specialized financial analysis skills</c:v>
                </c:pt>
                <c:pt idx="8">
                  <c:v>Relationship-building skills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slides!$V$215:$V$224</c:f>
              <c:numCache>
                <c:formatCode>0%</c:formatCode>
                <c:ptCount val="10"/>
                <c:pt idx="0">
                  <c:v>0.46363636363636362</c:v>
                </c:pt>
                <c:pt idx="1">
                  <c:v>0.33484848484848484</c:v>
                </c:pt>
                <c:pt idx="2">
                  <c:v>0.25909090909090909</c:v>
                </c:pt>
                <c:pt idx="3">
                  <c:v>0.35757575757575755</c:v>
                </c:pt>
                <c:pt idx="4">
                  <c:v>0.25909090909090909</c:v>
                </c:pt>
                <c:pt idx="5">
                  <c:v>0.30454545454545451</c:v>
                </c:pt>
                <c:pt idx="6">
                  <c:v>0.34242424242424241</c:v>
                </c:pt>
                <c:pt idx="7">
                  <c:v>0.32727272727272727</c:v>
                </c:pt>
                <c:pt idx="8">
                  <c:v>0.19090909090909086</c:v>
                </c:pt>
                <c:pt idx="9">
                  <c:v>0.2818181818181818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E7-48DE-B05E-7BF9D6EE8D12}"/>
            </c:ext>
          </c:extLst>
        </c:ser>
        <c:ser>
          <c:idx val="2"/>
          <c:order val="2"/>
          <c:tx>
            <c:strRef>
              <c:f>slides!$W$214</c:f>
              <c:strCache>
                <c:ptCount val="1"/>
                <c:pt idx="0">
                  <c:v>CEOs of AMs</c:v>
                </c:pt>
              </c:strCache>
            </c:strRef>
          </c:tx>
          <c:spPr>
            <a:solidFill>
              <a:srgbClr val="5B77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slides!$T$215:$T$224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Consultative selling skills</c:v>
                </c:pt>
                <c:pt idx="2">
                  <c:v>Crisis management skills</c:v>
                </c:pt>
                <c:pt idx="3">
                  <c:v>Knowledge of science, engineering, and mathematics</c:v>
                </c:pt>
                <c:pt idx="4">
                  <c:v>Sophisticated knowledge of IT (e.g., programming, artificial intelligence, etc.)</c:v>
                </c:pt>
                <c:pt idx="5">
                  <c:v>Understanding of corporate governance/regulations</c:v>
                </c:pt>
                <c:pt idx="6">
                  <c:v>Ability to instill a culture of ethical decision making</c:v>
                </c:pt>
                <c:pt idx="7">
                  <c:v>Specialized financial analysis skills</c:v>
                </c:pt>
                <c:pt idx="8">
                  <c:v>Relationship-building skills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slides!$W$215:$W$224</c:f>
              <c:numCache>
                <c:formatCode>0%</c:formatCode>
                <c:ptCount val="10"/>
                <c:pt idx="0">
                  <c:v>0.26717557251908397</c:v>
                </c:pt>
                <c:pt idx="1">
                  <c:v>0.21374045801526717</c:v>
                </c:pt>
                <c:pt idx="2">
                  <c:v>0.36641221374045801</c:v>
                </c:pt>
                <c:pt idx="3">
                  <c:v>0.14503816793893129</c:v>
                </c:pt>
                <c:pt idx="4">
                  <c:v>0.16793893129770993</c:v>
                </c:pt>
                <c:pt idx="5">
                  <c:v>0.25190839694656486</c:v>
                </c:pt>
                <c:pt idx="6">
                  <c:v>0.34351145038167941</c:v>
                </c:pt>
                <c:pt idx="7">
                  <c:v>0.34351145038167941</c:v>
                </c:pt>
                <c:pt idx="8">
                  <c:v>0.39694656488549618</c:v>
                </c:pt>
                <c:pt idx="9">
                  <c:v>0.40458015267175573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E7-48DE-B05E-7BF9D6EE8D12}"/>
            </c:ext>
          </c:extLst>
        </c:ser>
        <c:ser>
          <c:idx val="3"/>
          <c:order val="3"/>
          <c:tx>
            <c:strRef>
              <c:f>slides!$X$214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slides!$T$215:$T$224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Consultative selling skills</c:v>
                </c:pt>
                <c:pt idx="2">
                  <c:v>Crisis management skills</c:v>
                </c:pt>
                <c:pt idx="3">
                  <c:v>Knowledge of science, engineering, and mathematics</c:v>
                </c:pt>
                <c:pt idx="4">
                  <c:v>Sophisticated knowledge of IT (e.g., programming, artificial intelligence, etc.)</c:v>
                </c:pt>
                <c:pt idx="5">
                  <c:v>Understanding of corporate governance/regulations</c:v>
                </c:pt>
                <c:pt idx="6">
                  <c:v>Ability to instill a culture of ethical decision making</c:v>
                </c:pt>
                <c:pt idx="7">
                  <c:v>Specialized financial analysis skills</c:v>
                </c:pt>
                <c:pt idx="8">
                  <c:v>Relationship-building skills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slides!$X$215:$X$224</c:f>
              <c:numCache>
                <c:formatCode>0%</c:formatCode>
                <c:ptCount val="10"/>
                <c:pt idx="0">
                  <c:v>0.33282442748091601</c:v>
                </c:pt>
                <c:pt idx="1">
                  <c:v>0.38625954198473278</c:v>
                </c:pt>
                <c:pt idx="2">
                  <c:v>0.23358778625954196</c:v>
                </c:pt>
                <c:pt idx="3">
                  <c:v>0.45496183206106866</c:v>
                </c:pt>
                <c:pt idx="4">
                  <c:v>0.43206106870229005</c:v>
                </c:pt>
                <c:pt idx="5">
                  <c:v>0.34809160305343512</c:v>
                </c:pt>
                <c:pt idx="6">
                  <c:v>0.25648854961832057</c:v>
                </c:pt>
                <c:pt idx="7">
                  <c:v>0.25648854961832057</c:v>
                </c:pt>
                <c:pt idx="8">
                  <c:v>0.2030534351145038</c:v>
                </c:pt>
                <c:pt idx="9">
                  <c:v>0.19541984732824424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E7-48DE-B05E-7BF9D6EE8D12}"/>
            </c:ext>
          </c:extLst>
        </c:ser>
        <c:ser>
          <c:idx val="4"/>
          <c:order val="4"/>
          <c:tx>
            <c:strRef>
              <c:f>slides!$Y$214</c:f>
              <c:strCache>
                <c:ptCount val="1"/>
                <c:pt idx="0">
                  <c:v>CEOs of AOs</c:v>
                </c:pt>
              </c:strCache>
            </c:strRef>
          </c:tx>
          <c:spPr>
            <a:solidFill>
              <a:srgbClr val="5B77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FA Breuer Text" panose="02000506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slides!$T$215:$T$224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Consultative selling skills</c:v>
                </c:pt>
                <c:pt idx="2">
                  <c:v>Crisis management skills</c:v>
                </c:pt>
                <c:pt idx="3">
                  <c:v>Knowledge of science, engineering, and mathematics</c:v>
                </c:pt>
                <c:pt idx="4">
                  <c:v>Sophisticated knowledge of IT (e.g., programming, artificial intelligence, etc.)</c:v>
                </c:pt>
                <c:pt idx="5">
                  <c:v>Understanding of corporate governance/regulations</c:v>
                </c:pt>
                <c:pt idx="6">
                  <c:v>Ability to instill a culture of ethical decision making</c:v>
                </c:pt>
                <c:pt idx="7">
                  <c:v>Specialized financial analysis skills</c:v>
                </c:pt>
                <c:pt idx="8">
                  <c:v>Relationship-building skills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slides!$Y$215:$Y$224</c:f>
              <c:numCache>
                <c:formatCode>0%</c:formatCode>
                <c:ptCount val="10"/>
                <c:pt idx="0">
                  <c:v>0.21052631578947367</c:v>
                </c:pt>
                <c:pt idx="1">
                  <c:v>0.2932330827067669</c:v>
                </c:pt>
                <c:pt idx="2">
                  <c:v>0.33834586466165412</c:v>
                </c:pt>
                <c:pt idx="3">
                  <c:v>0.12030075187969924</c:v>
                </c:pt>
                <c:pt idx="4">
                  <c:v>0.19548872180451127</c:v>
                </c:pt>
                <c:pt idx="5">
                  <c:v>0.33082706766917291</c:v>
                </c:pt>
                <c:pt idx="6">
                  <c:v>0.31578947368421051</c:v>
                </c:pt>
                <c:pt idx="7">
                  <c:v>0.32330827067669171</c:v>
                </c:pt>
                <c:pt idx="8">
                  <c:v>0.36842105263157893</c:v>
                </c:pt>
                <c:pt idx="9">
                  <c:v>0.35338345864661652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E7-48DE-B05E-7BF9D6EE8D12}"/>
            </c:ext>
          </c:extLst>
        </c:ser>
        <c:ser>
          <c:idx val="5"/>
          <c:order val="5"/>
          <c:tx>
            <c:strRef>
              <c:f>slides!$Z$214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slides!$T$215:$T$224</c:f>
              <c:strCache>
                <c:ptCount val="10"/>
                <c:pt idx="0">
                  <c:v>International and cross-cultural skills (including foreign languages)</c:v>
                </c:pt>
                <c:pt idx="1">
                  <c:v>Consultative selling skills</c:v>
                </c:pt>
                <c:pt idx="2">
                  <c:v>Crisis management skills</c:v>
                </c:pt>
                <c:pt idx="3">
                  <c:v>Knowledge of science, engineering, and mathematics</c:v>
                </c:pt>
                <c:pt idx="4">
                  <c:v>Sophisticated knowledge of IT (e.g., programming, artificial intelligence, etc.)</c:v>
                </c:pt>
                <c:pt idx="5">
                  <c:v>Understanding of corporate governance/regulations</c:v>
                </c:pt>
                <c:pt idx="6">
                  <c:v>Ability to instill a culture of ethical decision making</c:v>
                </c:pt>
                <c:pt idx="7">
                  <c:v>Specialized financial analysis skills</c:v>
                </c:pt>
                <c:pt idx="8">
                  <c:v>Relationship-building skills</c:v>
                </c:pt>
                <c:pt idx="9">
                  <c:v>Ability to articulate a compelling vision for the institution</c:v>
                </c:pt>
              </c:strCache>
            </c:strRef>
          </c:cat>
          <c:val>
            <c:numRef>
              <c:f>slides!$Z$215:$Z$224</c:f>
              <c:numCache>
                <c:formatCode>0%</c:formatCode>
                <c:ptCount val="10"/>
                <c:pt idx="0">
                  <c:v>0.38947368421052631</c:v>
                </c:pt>
                <c:pt idx="1">
                  <c:v>0.30676691729323308</c:v>
                </c:pt>
                <c:pt idx="2">
                  <c:v>0.26165413533834586</c:v>
                </c:pt>
                <c:pt idx="3">
                  <c:v>0.47969924812030074</c:v>
                </c:pt>
                <c:pt idx="4">
                  <c:v>0.40451127819548871</c:v>
                </c:pt>
                <c:pt idx="5">
                  <c:v>0.26917293233082706</c:v>
                </c:pt>
                <c:pt idx="6">
                  <c:v>0.28421052631578947</c:v>
                </c:pt>
                <c:pt idx="7">
                  <c:v>0.27669172932330827</c:v>
                </c:pt>
                <c:pt idx="8">
                  <c:v>0.23157894736842105</c:v>
                </c:pt>
                <c:pt idx="9">
                  <c:v>0.24661654135338346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E7-48DE-B05E-7BF9D6EE8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600608"/>
        <c:axId val="60600216"/>
      </c:barChart>
      <c:catAx>
        <c:axId val="60600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FA Breuer Text" panose="02000506040000020004" pitchFamily="50" charset="0"/>
                <a:ea typeface="+mn-ea"/>
                <a:cs typeface="+mn-cs"/>
              </a:defRPr>
            </a:pPr>
            <a:endParaRPr lang="en-US"/>
          </a:p>
        </c:txPr>
        <c:crossAx val="60600216"/>
        <c:crosses val="autoZero"/>
        <c:auto val="1"/>
        <c:lblAlgn val="ctr"/>
        <c:lblOffset val="100"/>
        <c:noMultiLvlLbl val="0"/>
      </c:catAx>
      <c:valAx>
        <c:axId val="606002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0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732308529351886"/>
          <c:y val="0.20552592586710555"/>
          <c:w val="0.48755695269014004"/>
          <c:h val="4.0519347338914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FA Breuer Text" panose="0200050604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0.49237</cdr:x>
      <cdr:y>0.15042</cdr:y>
    </cdr:from>
    <cdr:to>
      <cdr:x>0.91307</cdr:x>
      <cdr:y>0.21186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57382" y="795619"/>
          <a:ext cx="3552265" cy="324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CFA Breuer Text" panose="02000506040000020004" pitchFamily="50" charset="0"/>
            </a:rPr>
            <a:t>Skills that will be most important</a:t>
          </a:r>
          <a:r>
            <a:rPr lang="en-US" sz="1200" baseline="0" dirty="0">
              <a:latin typeface="CFA Breuer Text" panose="02000506040000020004" pitchFamily="50" charset="0"/>
            </a:rPr>
            <a:t> for the success of...</a:t>
          </a:r>
          <a:endParaRPr lang="en-US" sz="1200" dirty="0">
            <a:latin typeface="CFA Breuer Text" panose="02000506040000020004" pitchFamily="50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0.53275</cdr:x>
      <cdr:y>0.05338</cdr:y>
    </cdr:from>
    <cdr:to>
      <cdr:x>0.68045</cdr:x>
      <cdr:y>0.10275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4400" y="304800"/>
          <a:ext cx="1309793" cy="281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i="1" dirty="0">
              <a:latin typeface="CFA Breuer Text" panose="02000506040000020004" pitchFamily="50" charset="0"/>
            </a:rPr>
            <a:t>Skills that will be most important</a:t>
          </a:r>
          <a:r>
            <a:rPr lang="en-US" sz="1000" b="1" i="1" baseline="0" dirty="0">
              <a:latin typeface="CFA Breuer Text" panose="02000506040000020004" pitchFamily="50" charset="0"/>
            </a:rPr>
            <a:t> for the success of...</a:t>
          </a:r>
          <a:endParaRPr lang="en-US" sz="1000" b="1" i="1" dirty="0">
            <a:latin typeface="CFA Breuer Text" panose="02000506040000020004" pitchFamily="50" charset="0"/>
          </a:endParaRPr>
        </a:p>
      </cdr:txBody>
    </cdr:sp>
  </cdr:relSizeAnchor>
  <cdr:relSizeAnchor xmlns:cdr="http://schemas.openxmlformats.org/drawingml/2006/chartDrawing">
    <cdr:from>
      <cdr:x>0.5249</cdr:x>
      <cdr:y>0.1413</cdr:y>
    </cdr:from>
    <cdr:to>
      <cdr:x>0.58884</cdr:x>
      <cdr:y>0.16229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54775" y="806839"/>
          <a:ext cx="567016" cy="119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1" dirty="0">
              <a:latin typeface="CFA Breuer Text" panose="02000506040000020004" pitchFamily="50" charset="0"/>
            </a:rPr>
            <a:t>CIOs/ PMs</a:t>
          </a:r>
        </a:p>
      </cdr:txBody>
    </cdr:sp>
  </cdr:relSizeAnchor>
  <cdr:relSizeAnchor xmlns:cdr="http://schemas.openxmlformats.org/drawingml/2006/chartDrawing">
    <cdr:from>
      <cdr:x>0.5636</cdr:x>
      <cdr:y>0.14019</cdr:y>
    </cdr:from>
    <cdr:to>
      <cdr:x>0.62754</cdr:x>
      <cdr:y>0.16117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97964" y="800501"/>
          <a:ext cx="567016" cy="119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1" dirty="0">
              <a:latin typeface="CFA Breuer Text" panose="02000506040000020004" pitchFamily="50" charset="0"/>
            </a:rPr>
            <a:t>CEOs of AMs</a:t>
          </a:r>
        </a:p>
      </cdr:txBody>
    </cdr:sp>
  </cdr:relSizeAnchor>
  <cdr:relSizeAnchor xmlns:cdr="http://schemas.openxmlformats.org/drawingml/2006/chartDrawing">
    <cdr:from>
      <cdr:x>0.60296</cdr:x>
      <cdr:y>0.1413</cdr:y>
    </cdr:from>
    <cdr:to>
      <cdr:x>0.6669</cdr:x>
      <cdr:y>0.16229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47006" y="806839"/>
          <a:ext cx="567015" cy="119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1" dirty="0">
              <a:latin typeface="CFA Breuer Text" panose="02000506040000020004" pitchFamily="50" charset="0"/>
            </a:rPr>
            <a:t>CEOs of AOs</a:t>
          </a:r>
        </a:p>
      </cdr:txBody>
    </cdr:sp>
  </cdr:relSizeAnchor>
  <cdr:relSizeAnchor xmlns:cdr="http://schemas.openxmlformats.org/drawingml/2006/chartDrawing">
    <cdr:from>
      <cdr:x>0.67024</cdr:x>
      <cdr:y>0.13345</cdr:y>
    </cdr:from>
    <cdr:to>
      <cdr:x>0.74083</cdr:x>
      <cdr:y>0.15817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943600" y="762000"/>
          <a:ext cx="625987" cy="141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1" dirty="0">
              <a:latin typeface="CFA Breuer Text" panose="02000506040000020004" pitchFamily="50" charset="0"/>
            </a:rPr>
            <a:t>Very hard to find</a:t>
          </a:r>
        </a:p>
      </cdr:txBody>
    </cdr:sp>
  </cdr:relSizeAnchor>
  <cdr:relSizeAnchor xmlns:cdr="http://schemas.openxmlformats.org/drawingml/2006/chartDrawing">
    <cdr:from>
      <cdr:x>0.75143</cdr:x>
      <cdr:y>0.13436</cdr:y>
    </cdr:from>
    <cdr:to>
      <cdr:x>0.81537</cdr:x>
      <cdr:y>0.15534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663587" y="767196"/>
          <a:ext cx="567015" cy="119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1" dirty="0">
              <a:latin typeface="CFA Breuer Text" panose="02000506040000020004" pitchFamily="50" charset="0"/>
            </a:rPr>
            <a:t>Hard to find</a:t>
          </a:r>
        </a:p>
      </cdr:txBody>
    </cdr:sp>
  </cdr:relSizeAnchor>
  <cdr:relSizeAnchor xmlns:cdr="http://schemas.openxmlformats.org/drawingml/2006/chartDrawing">
    <cdr:from>
      <cdr:x>0.84877</cdr:x>
      <cdr:y>0.13345</cdr:y>
    </cdr:from>
    <cdr:to>
      <cdr:x>0.92368</cdr:x>
      <cdr:y>0.15601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526791" y="762000"/>
          <a:ext cx="664296" cy="128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1" dirty="0">
              <a:latin typeface="CFA Breuer Text" panose="02000506040000020004" pitchFamily="50" charset="0"/>
            </a:rPr>
            <a:t>Somewhat</a:t>
          </a:r>
          <a:r>
            <a:rPr lang="en-US" sz="800" b="1" i="1" baseline="0" dirty="0">
              <a:latin typeface="CFA Breuer Text" panose="02000506040000020004" pitchFamily="50" charset="0"/>
            </a:rPr>
            <a:t> availabie</a:t>
          </a:r>
          <a:endParaRPr lang="en-US" sz="800" b="1" i="1" dirty="0">
            <a:latin typeface="CFA Breuer Text" panose="02000506040000020004" pitchFamily="50" charset="0"/>
          </a:endParaRPr>
        </a:p>
      </cdr:txBody>
    </cdr:sp>
  </cdr:relSizeAnchor>
  <cdr:relSizeAnchor xmlns:cdr="http://schemas.openxmlformats.org/drawingml/2006/chartDrawing">
    <cdr:from>
      <cdr:x>0.91899</cdr:x>
      <cdr:y>0.13436</cdr:y>
    </cdr:from>
    <cdr:to>
      <cdr:x>0.9939</cdr:x>
      <cdr:y>0.15691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149497" y="767196"/>
          <a:ext cx="664296" cy="128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1" dirty="0">
              <a:latin typeface="CFA Breuer Text" panose="02000506040000020004" pitchFamily="50" charset="0"/>
            </a:rPr>
            <a:t>Readily</a:t>
          </a:r>
          <a:r>
            <a:rPr lang="en-US" sz="800" b="1" i="1" baseline="0" dirty="0">
              <a:latin typeface="CFA Breuer Text" panose="02000506040000020004" pitchFamily="50" charset="0"/>
            </a:rPr>
            <a:t> availabie</a:t>
          </a:r>
          <a:endParaRPr lang="en-US" sz="800" b="1" i="1" dirty="0">
            <a:latin typeface="CFA Breuer Text" panose="02000506040000020004" pitchFamily="50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0.51744</cdr:x>
      <cdr:y>0.14924</cdr:y>
    </cdr:from>
    <cdr:to>
      <cdr:x>0.66346</cdr:x>
      <cdr:y>0.20227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41614" y="793384"/>
          <a:ext cx="1309793" cy="281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i="1" dirty="0">
              <a:latin typeface="CFA Breuer Text" panose="02000506040000020004" pitchFamily="50" charset="0"/>
            </a:rPr>
            <a:t>Skills that will be most important</a:t>
          </a:r>
          <a:r>
            <a:rPr lang="en-US" sz="1000" b="1" i="1" baseline="0" dirty="0">
              <a:latin typeface="CFA Breuer Text" panose="02000506040000020004" pitchFamily="50" charset="0"/>
            </a:rPr>
            <a:t> for the success of...</a:t>
          </a:r>
          <a:endParaRPr lang="en-US" sz="1000" b="1" i="1" dirty="0">
            <a:latin typeface="CFA Breuer Text" panose="02000506040000020004" pitchFamily="50" charset="0"/>
          </a:endParaRPr>
        </a:p>
      </cdr:txBody>
    </cdr:sp>
  </cdr:relSizeAnchor>
  <cdr:relSizeAnchor xmlns:cdr="http://schemas.openxmlformats.org/drawingml/2006/chartDrawing">
    <cdr:from>
      <cdr:x>0.50968</cdr:x>
      <cdr:y>0.24368</cdr:y>
    </cdr:from>
    <cdr:to>
      <cdr:x>0.57289</cdr:x>
      <cdr:y>0.26622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572000" y="1295400"/>
          <a:ext cx="567016" cy="119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1" dirty="0">
              <a:latin typeface="CFA Breuer Text" panose="02000506040000020004" pitchFamily="50" charset="0"/>
            </a:rPr>
            <a:t>CIOs/ PMs</a:t>
          </a:r>
        </a:p>
      </cdr:txBody>
    </cdr:sp>
  </cdr:relSizeAnchor>
  <cdr:relSizeAnchor xmlns:cdr="http://schemas.openxmlformats.org/drawingml/2006/chartDrawing">
    <cdr:from>
      <cdr:x>0.54794</cdr:x>
      <cdr:y>0.24248</cdr:y>
    </cdr:from>
    <cdr:to>
      <cdr:x>0.61115</cdr:x>
      <cdr:y>0.26502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15189" y="1289062"/>
          <a:ext cx="567016" cy="119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1" dirty="0">
              <a:latin typeface="CFA Breuer Text" panose="02000506040000020004" pitchFamily="50" charset="0"/>
            </a:rPr>
            <a:t>CEOs of AMs</a:t>
          </a:r>
        </a:p>
      </cdr:txBody>
    </cdr:sp>
  </cdr:relSizeAnchor>
  <cdr:relSizeAnchor xmlns:cdr="http://schemas.openxmlformats.org/drawingml/2006/chartDrawing">
    <cdr:from>
      <cdr:x>0.58685</cdr:x>
      <cdr:y>0.24368</cdr:y>
    </cdr:from>
    <cdr:to>
      <cdr:x>0.65006</cdr:x>
      <cdr:y>0.26622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64231" y="1295400"/>
          <a:ext cx="567015" cy="119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1" dirty="0">
              <a:latin typeface="CFA Breuer Text" panose="02000506040000020004" pitchFamily="50" charset="0"/>
            </a:rPr>
            <a:t>CEOs of AOs</a:t>
          </a:r>
        </a:p>
      </cdr:txBody>
    </cdr:sp>
  </cdr:relSizeAnchor>
  <cdr:relSizeAnchor xmlns:cdr="http://schemas.openxmlformats.org/drawingml/2006/chartDrawing">
    <cdr:from>
      <cdr:x>0.62861</cdr:x>
      <cdr:y>0.24368</cdr:y>
    </cdr:from>
    <cdr:to>
      <cdr:x>0.69839</cdr:x>
      <cdr:y>0.27023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638800" y="1295400"/>
          <a:ext cx="625987" cy="141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1" dirty="0">
              <a:latin typeface="CFA Breuer Text" panose="02000506040000020004" pitchFamily="50" charset="0"/>
            </a:rPr>
            <a:t>Very hard to find</a:t>
          </a:r>
        </a:p>
      </cdr:txBody>
    </cdr:sp>
  </cdr:relSizeAnchor>
  <cdr:relSizeAnchor xmlns:cdr="http://schemas.openxmlformats.org/drawingml/2006/chartDrawing">
    <cdr:from>
      <cdr:x>0.68807</cdr:x>
      <cdr:y>0.24368</cdr:y>
    </cdr:from>
    <cdr:to>
      <cdr:x>0.75128</cdr:x>
      <cdr:y>0.26621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172200" y="1295400"/>
          <a:ext cx="567015" cy="119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1" dirty="0">
              <a:latin typeface="CFA Breuer Text" panose="02000506040000020004" pitchFamily="50" charset="0"/>
            </a:rPr>
            <a:t>Hard to find</a:t>
          </a:r>
        </a:p>
      </cdr:txBody>
    </cdr:sp>
  </cdr:relSizeAnchor>
  <cdr:relSizeAnchor xmlns:cdr="http://schemas.openxmlformats.org/drawingml/2006/chartDrawing">
    <cdr:from>
      <cdr:x>0.73904</cdr:x>
      <cdr:y>0.24368</cdr:y>
    </cdr:from>
    <cdr:to>
      <cdr:x>0.81309</cdr:x>
      <cdr:y>0.26791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629400" y="1295400"/>
          <a:ext cx="664297" cy="128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1" dirty="0">
              <a:latin typeface="CFA Breuer Text" panose="02000506040000020004" pitchFamily="50" charset="0"/>
            </a:rPr>
            <a:t>Somewhat</a:t>
          </a:r>
          <a:r>
            <a:rPr lang="en-US" sz="800" b="1" i="1" baseline="0" dirty="0">
              <a:latin typeface="CFA Breuer Text" panose="02000506040000020004" pitchFamily="50" charset="0"/>
            </a:rPr>
            <a:t> availabie</a:t>
          </a:r>
          <a:endParaRPr lang="en-US" sz="800" b="1" i="1" dirty="0">
            <a:latin typeface="CFA Breuer Text" panose="02000506040000020004" pitchFamily="50" charset="0"/>
          </a:endParaRPr>
        </a:p>
      </cdr:txBody>
    </cdr:sp>
  </cdr:relSizeAnchor>
  <cdr:relSizeAnchor xmlns:cdr="http://schemas.openxmlformats.org/drawingml/2006/chartDrawing">
    <cdr:from>
      <cdr:x>0.79001</cdr:x>
      <cdr:y>0.24368</cdr:y>
    </cdr:from>
    <cdr:to>
      <cdr:x>0.86406</cdr:x>
      <cdr:y>0.2679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086600" y="1295400"/>
          <a:ext cx="664297" cy="128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1" dirty="0">
              <a:latin typeface="CFA Breuer Text" panose="02000506040000020004" pitchFamily="50" charset="0"/>
            </a:rPr>
            <a:t>Readily</a:t>
          </a:r>
          <a:r>
            <a:rPr lang="en-US" sz="800" b="1" i="1" baseline="0" dirty="0">
              <a:latin typeface="CFA Breuer Text" panose="02000506040000020004" pitchFamily="50" charset="0"/>
            </a:rPr>
            <a:t> availabie</a:t>
          </a:r>
          <a:endParaRPr lang="en-US" sz="800" b="1" i="1" dirty="0">
            <a:latin typeface="CFA Breuer Text" panose="02000506040000020004" pitchFamily="50" charset="0"/>
          </a:endParaRPr>
        </a:p>
      </cdr:txBody>
    </cdr:sp>
  </cdr:relSizeAnchor>
  <cdr:relSizeAnchor xmlns:cdr="http://schemas.openxmlformats.org/drawingml/2006/chartDrawing">
    <cdr:from>
      <cdr:x>0.85796</cdr:x>
      <cdr:y>0.24368</cdr:y>
    </cdr:from>
    <cdr:to>
      <cdr:x>0.93202</cdr:x>
      <cdr:y>0.2679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696200" y="1295400"/>
          <a:ext cx="664297" cy="128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1" dirty="0">
              <a:latin typeface="CFA Breuer Text" panose="02000506040000020004" pitchFamily="50" charset="0"/>
            </a:rPr>
            <a:t>Training focus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/>
          <a:lstStyle>
            <a:lvl1pPr algn="r">
              <a:defRPr sz="1200"/>
            </a:lvl1pPr>
          </a:lstStyle>
          <a:p>
            <a:fld id="{1CDAEF2A-A3C2-4396-A632-62C6518C59D9}" type="datetimeFigureOut">
              <a:rPr lang="en-US"/>
              <a:t>3/24/2017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 anchor="b"/>
          <a:lstStyle>
            <a:lvl1pPr algn="r">
              <a:defRPr sz="1200"/>
            </a:lvl1pPr>
          </a:lstStyle>
          <a:p>
            <a:fld id="{AB285DE7-15BC-4997-887D-47D87A7F3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917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/>
          <a:lstStyle>
            <a:lvl1pPr algn="r">
              <a:defRPr sz="1200"/>
            </a:lvl1pPr>
          </a:lstStyle>
          <a:p>
            <a:fld id="{E4C834A8-1C2E-429D-8B31-19C6635C9DA5}" type="datetimeFigureOut">
              <a:rPr lang="en-US"/>
              <a:t>3/24/2017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3" tIns="46661" rIns="93323" bIns="46661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23" tIns="46661" rIns="93323" bIns="46661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3" tIns="46661" rIns="93323" bIns="46661" rtlCol="0" anchor="b"/>
          <a:lstStyle>
            <a:lvl1pPr algn="r">
              <a:defRPr sz="1200"/>
            </a:lvl1pPr>
          </a:lstStyle>
          <a:p>
            <a:fld id="{9A4F8672-8174-4157-9CD7-BC591DEEF2E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819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8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section can stand alone</a:t>
            </a:r>
            <a:r>
              <a:rPr lang="en-US" baseline="0" dirty="0"/>
              <a:t> (about 10-15 pages each, accessible) or work together as a whole; to be repeated every two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357229-BD78-449C-9EF1-3C322623818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8932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551" y="5440681"/>
            <a:ext cx="5358384" cy="283464"/>
          </a:xfrm>
          <a:prstGeom prst="rect">
            <a:avLst/>
          </a:prstGeom>
          <a:solidFill>
            <a:srgbClr val="78BE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6"/>
            <a:ext cx="6705600" cy="149047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 </a:t>
            </a:r>
            <a:br>
              <a:rPr/>
            </a:br>
            <a:r>
              <a:rPr/>
              <a:t>Presenter’s title, </a:t>
            </a:r>
            <a:br>
              <a:rPr/>
            </a:br>
            <a:r>
              <a:rPr/>
              <a:t>dd Month yyyy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595768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1981200" y="4879232"/>
            <a:ext cx="5358384" cy="28346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0" y="5162696"/>
            <a:ext cx="9144000" cy="28346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0" y="5724145"/>
            <a:ext cx="9144000" cy="28346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4210666" y="6007609"/>
            <a:ext cx="4933334" cy="28346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0" y="6291073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6" name="Rectangle 15"/>
          <p:cNvSpPr/>
          <p:nvPr/>
        </p:nvSpPr>
        <p:spPr>
          <a:xfrm>
            <a:off x="3048000" y="6574536"/>
            <a:ext cx="5358384" cy="283464"/>
          </a:xfrm>
          <a:prstGeom prst="rect">
            <a:avLst/>
          </a:prstGeom>
          <a:solidFill>
            <a:srgbClr val="003DA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3512462"/>
            <a:ext cx="3086100" cy="6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4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447800"/>
            <a:ext cx="4191000" cy="4724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4191000" cy="4724399"/>
          </a:xfrm>
        </p:spPr>
        <p:txBody>
          <a:bodyPr rIns="182880">
            <a:normAutofit/>
          </a:bodyPr>
          <a:lstStyle>
            <a:lvl1pPr marL="182880" indent="-173736">
              <a:buFont typeface="Arial" pitchFamily="34" charset="0"/>
              <a:buChar char="•"/>
              <a:defRPr sz="1800"/>
            </a:lvl1pPr>
            <a:lvl2pPr marL="384048" indent="-171450">
              <a:buFont typeface="Arial" pitchFamily="34" charset="0"/>
              <a:buChar char="-"/>
              <a:defRPr sz="1800"/>
            </a:lvl2pPr>
            <a:lvl3pPr marL="585216" indent="-171450">
              <a:buFont typeface="Arial" pitchFamily="34" charset="0"/>
              <a:buChar char="-"/>
              <a:defRPr sz="1800"/>
            </a:lvl3pPr>
            <a:lvl4pPr marL="786384" indent="-171450">
              <a:buFont typeface="Arial" pitchFamily="34" charset="0"/>
              <a:buChar char="-"/>
              <a:defRPr sz="1800"/>
            </a:lvl4pPr>
            <a:lvl5pPr marL="987552" indent="-171450">
              <a:buFont typeface="Arial" pitchFamily="34" charset="0"/>
              <a:buChar char="-"/>
              <a:defRPr sz="1800"/>
            </a:lvl5pPr>
            <a:lvl6pPr marL="1188720" indent="-171450">
              <a:buFont typeface="Arial" pitchFamily="34" charset="0"/>
              <a:buChar char="-"/>
              <a:defRPr sz="1800"/>
            </a:lvl6pPr>
            <a:lvl7pPr marL="1389888" indent="-171450">
              <a:buFont typeface="Arial" pitchFamily="34" charset="0"/>
              <a:buChar char="-"/>
              <a:defRPr sz="1800"/>
            </a:lvl7pPr>
            <a:lvl8pPr marL="1591056" indent="-171450">
              <a:buFont typeface="Arial" pitchFamily="34" charset="0"/>
              <a:buChar char="-"/>
              <a:defRPr sz="1800"/>
            </a:lvl8pPr>
            <a:lvl9pPr marL="1792224" indent="-171450">
              <a:buFont typeface="Arial" pitchFamily="34" charset="0"/>
              <a:buChar char="-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 dirty="0"/>
          </a:p>
        </p:txBody>
      </p:sp>
      <p:sp>
        <p:nvSpPr>
          <p:cNvPr id="10" name="Rounded Rectangle 9"/>
          <p:cNvSpPr/>
          <p:nvPr/>
        </p:nvSpPr>
        <p:spPr>
          <a:xfrm>
            <a:off x="9372600" y="114300"/>
            <a:ext cx="1219200" cy="3086100"/>
          </a:xfrm>
          <a:prstGeom prst="roundRect">
            <a:avLst>
              <a:gd name="adj" fmla="val 888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sz="1400" dirty="0"/>
              <a:t>Click the icon</a:t>
            </a:r>
            <a:r>
              <a:rPr sz="1400" baseline="0" dirty="0"/>
              <a:t> to add an image. The photo will be cropped to fit the placeholder.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9142404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133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960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681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) Singl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212665"/>
            <a:ext cx="877824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050">
                <a:solidFill>
                  <a:schemeClr val="tx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433210"/>
            <a:ext cx="8778240" cy="3462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00000"/>
              </a:lnSpc>
              <a:defRPr sz="2250">
                <a:solidFill>
                  <a:srgbClr val="59595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450" dirty="0">
                <a:solidFill>
                  <a:srgbClr val="FFFFFF">
                    <a:lumMod val="65000"/>
                  </a:srgbClr>
                </a:solidFill>
                <a:latin typeface="Franklin Gothic Book" pitchFamily="34" charset="0"/>
                <a:cs typeface="Edelman City Book"/>
              </a:rPr>
              <a:t>© Copyright 2015 Daniel J Edelman Inc.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450" i="1" dirty="0">
                <a:solidFill>
                  <a:srgbClr val="FFFFFF">
                    <a:lumMod val="65000"/>
                  </a:srgbClr>
                </a:solidFill>
                <a:latin typeface="Franklin Gothic Book" pitchFamily="34" charset="0"/>
                <a:cs typeface="Edelman City Book"/>
              </a:rPr>
              <a:t>Intelligent Engagement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2" y="6496845"/>
            <a:ext cx="554505" cy="293135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00B5E2">
                    <a:lumMod val="20000"/>
                    <a:lumOff val="80000"/>
                  </a:srgbClr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00B5E2">
                  <a:lumMod val="20000"/>
                  <a:lumOff val="80000"/>
                </a:srgbClr>
              </a:solidFill>
              <a:latin typeface="Tw Cen MT" pitchFamily="34" charset="0"/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065285" y="6623054"/>
            <a:ext cx="5651555" cy="1230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50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Q1.This is where the question goes (TOP BOX). Base size: XXXX. </a:t>
            </a:r>
          </a:p>
        </p:txBody>
      </p:sp>
    </p:spTree>
    <p:extLst>
      <p:ext uri="{BB962C8B-B14F-4D97-AF65-F5344CB8AC3E}">
        <p14:creationId xmlns:p14="http://schemas.microsoft.com/office/powerpoint/2010/main" val="129031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551" y="5440681"/>
            <a:ext cx="5358384" cy="283464"/>
          </a:xfrm>
          <a:prstGeom prst="rect">
            <a:avLst/>
          </a:prstGeom>
          <a:solidFill>
            <a:srgbClr val="78BE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623" rIns="91246" bIns="45623" rtlCol="0" anchor="ctr"/>
          <a:lstStyle/>
          <a:p>
            <a:pPr algn="ctr" defTabSz="912479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152401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1784196"/>
            <a:ext cx="6705600" cy="149047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6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 </a:t>
            </a:r>
            <a:br>
              <a:rPr/>
            </a:br>
            <a:r>
              <a:rPr/>
              <a:t>Presenter’s title, </a:t>
            </a:r>
            <a:br>
              <a:rPr/>
            </a:br>
            <a:r>
              <a:rPr/>
              <a:t>dd Month yyyy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595768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623" rIns="91246" bIns="45623" rtlCol="0" anchor="ctr"/>
          <a:lstStyle/>
          <a:p>
            <a:pPr algn="ctr" defTabSz="912479"/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1" y="4879232"/>
            <a:ext cx="5358384" cy="28346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623" rIns="91246" bIns="45623" rtlCol="0" anchor="ctr"/>
          <a:lstStyle/>
          <a:p>
            <a:pPr algn="ctr" defTabSz="912479"/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62696"/>
            <a:ext cx="9144000" cy="28346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623" rIns="91246" bIns="45623" rtlCol="0" anchor="ctr"/>
          <a:lstStyle/>
          <a:p>
            <a:pPr algn="ctr" defTabSz="912479"/>
            <a:endParaRPr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724145"/>
            <a:ext cx="9144000" cy="28346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623" rIns="91246" bIns="45623" rtlCol="0" anchor="ctr"/>
          <a:lstStyle/>
          <a:p>
            <a:pPr algn="ctr" defTabSz="912479"/>
            <a:endParaRPr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10670" y="6007609"/>
            <a:ext cx="4933334" cy="28346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623" rIns="91246" bIns="45623" rtlCol="0" anchor="ctr"/>
          <a:lstStyle/>
          <a:p>
            <a:pPr algn="ctr" defTabSz="912479"/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291074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623" rIns="91246" bIns="45623" rtlCol="0" anchor="ctr"/>
          <a:lstStyle/>
          <a:p>
            <a:pPr algn="ctr" defTabSz="912479"/>
            <a:endParaRPr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6574536"/>
            <a:ext cx="5358384" cy="283464"/>
          </a:xfrm>
          <a:prstGeom prst="rect">
            <a:avLst/>
          </a:prstGeom>
          <a:solidFill>
            <a:srgbClr val="003DA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623" rIns="91246" bIns="45623" rtlCol="0" anchor="ctr"/>
          <a:lstStyle/>
          <a:p>
            <a:pPr algn="ctr" defTabSz="912479"/>
            <a:endParaRPr dirty="0">
              <a:solidFill>
                <a:srgbClr val="FFFFFF"/>
              </a:solidFill>
            </a:endParaRP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3512462"/>
            <a:ext cx="3086100" cy="6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113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1447800"/>
            <a:ext cx="8382000" cy="6858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b="1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b="1"/>
            </a:lvl2pPr>
            <a:lvl3pPr marL="0" indent="0">
              <a:spcBef>
                <a:spcPts val="0"/>
              </a:spcBef>
              <a:buFont typeface="Arial" pitchFamily="34" charset="0"/>
              <a:buNone/>
              <a:defRPr b="1"/>
            </a:lvl3pPr>
            <a:lvl4pPr marL="0" indent="0">
              <a:spcBef>
                <a:spcPts val="0"/>
              </a:spcBef>
              <a:buFont typeface="Arial" pitchFamily="34" charset="0"/>
              <a:buNone/>
              <a:defRPr b="1"/>
            </a:lvl4pPr>
            <a:lvl5pPr marL="0" indent="0">
              <a:spcBef>
                <a:spcPts val="0"/>
              </a:spcBef>
              <a:buFont typeface="Arial" pitchFamily="34" charset="0"/>
              <a:buNone/>
              <a:defRPr b="1"/>
            </a:lvl5pPr>
            <a:lvl6pPr marL="0" indent="0">
              <a:spcBef>
                <a:spcPts val="0"/>
              </a:spcBef>
              <a:buNone/>
              <a:defRPr b="1"/>
            </a:lvl6pPr>
            <a:lvl7pPr marL="0" indent="0">
              <a:spcBef>
                <a:spcPts val="0"/>
              </a:spcBef>
              <a:buNone/>
              <a:defRPr b="1"/>
            </a:lvl7pPr>
            <a:lvl8pPr marL="0" indent="0">
              <a:spcBef>
                <a:spcPts val="0"/>
              </a:spcBef>
              <a:buNone/>
              <a:defRPr b="1"/>
            </a:lvl8pPr>
            <a:lvl9pPr marL="0" indent="0">
              <a:spcBef>
                <a:spcPts val="0"/>
              </a:spcBef>
              <a:buNone/>
              <a:defRPr b="1"/>
            </a:lvl9pPr>
          </a:lstStyle>
          <a:p>
            <a:pPr lvl="0"/>
            <a:r>
              <a:rPr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243145"/>
            <a:ext cx="8375904" cy="3929061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377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769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1" y="152400"/>
            <a:ext cx="837590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13768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13768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3768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768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13768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3768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13768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13768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813768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3768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4" name="slu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19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132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62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2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4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6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46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pic>
        <p:nvPicPr>
          <p:cNvPr id="9" name="slu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286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15"/>
            <a:ext cx="4191000" cy="4724399"/>
          </a:xfrm>
        </p:spPr>
        <p:txBody>
          <a:bodyPr rIns="182492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191000" cy="4724400"/>
          </a:xfrm>
        </p:spPr>
        <p:txBody>
          <a:bodyPr rIns="182492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106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894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1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29143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9481" y="155448"/>
            <a:ext cx="8385048" cy="4645152"/>
          </a:xfrm>
          <a:solidFill>
            <a:schemeClr val="bg1">
              <a:lumMod val="95000"/>
            </a:schemeClr>
          </a:solidFill>
        </p:spPr>
        <p:txBody>
          <a:bodyPr lIns="91246" tIns="456230" anchor="t" anchorCtr="0"/>
          <a:lstStyle>
            <a:lvl1pPr marL="9144" indent="0" algn="ctr">
              <a:buNone/>
              <a:defRPr baseline="0"/>
            </a:lvl1pPr>
          </a:lstStyle>
          <a:p>
            <a:r>
              <a:rPr dirty="0"/>
              <a:t>Click icon to insert video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79481" y="5029200"/>
            <a:ext cx="8385048" cy="12192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5159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52400"/>
            <a:ext cx="8375904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447800"/>
            <a:ext cx="4191000" cy="4724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6230" indent="0">
              <a:buNone/>
              <a:defRPr sz="2800"/>
            </a:lvl2pPr>
            <a:lvl3pPr marL="912479" indent="0">
              <a:buNone/>
              <a:defRPr sz="2400"/>
            </a:lvl3pPr>
            <a:lvl4pPr marL="1368730" indent="0">
              <a:buNone/>
              <a:defRPr sz="2000"/>
            </a:lvl4pPr>
            <a:lvl5pPr marL="1824968" indent="0">
              <a:buNone/>
              <a:defRPr sz="2000"/>
            </a:lvl5pPr>
            <a:lvl6pPr marL="2281203" indent="0">
              <a:buNone/>
              <a:defRPr sz="2000"/>
            </a:lvl6pPr>
            <a:lvl7pPr marL="2737455" indent="0">
              <a:buNone/>
              <a:defRPr sz="2000"/>
            </a:lvl7pPr>
            <a:lvl8pPr marL="3193693" indent="0">
              <a:buNone/>
              <a:defRPr sz="2000"/>
            </a:lvl8pPr>
            <a:lvl9pPr marL="3649933" indent="0">
              <a:buNone/>
              <a:defRPr sz="2000"/>
            </a:lvl9pPr>
          </a:lstStyle>
          <a:p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47815"/>
            <a:ext cx="4191000" cy="4724399"/>
          </a:xfrm>
        </p:spPr>
        <p:txBody>
          <a:bodyPr rIns="182492">
            <a:normAutofit/>
          </a:bodyPr>
          <a:lstStyle>
            <a:lvl1pPr marL="182492" indent="-173367">
              <a:buFont typeface="Arial" pitchFamily="34" charset="0"/>
              <a:buChar char="•"/>
              <a:defRPr sz="1800"/>
            </a:lvl1pPr>
            <a:lvl2pPr marL="383258" indent="-171083">
              <a:buFont typeface="Arial" pitchFamily="34" charset="0"/>
              <a:buChar char="-"/>
              <a:defRPr sz="1800"/>
            </a:lvl2pPr>
            <a:lvl3pPr marL="583986" indent="-171083">
              <a:buFont typeface="Arial" pitchFamily="34" charset="0"/>
              <a:buChar char="-"/>
              <a:defRPr sz="1800"/>
            </a:lvl3pPr>
            <a:lvl4pPr marL="784737" indent="-171083">
              <a:buFont typeface="Arial" pitchFamily="34" charset="0"/>
              <a:buChar char="-"/>
              <a:defRPr sz="1800"/>
            </a:lvl4pPr>
            <a:lvl5pPr marL="985494" indent="-171083">
              <a:buFont typeface="Arial" pitchFamily="34" charset="0"/>
              <a:buChar char="-"/>
              <a:defRPr sz="1800"/>
            </a:lvl5pPr>
            <a:lvl6pPr marL="1186223" indent="-171083">
              <a:buFont typeface="Arial" pitchFamily="34" charset="0"/>
              <a:buChar char="-"/>
              <a:defRPr sz="1800"/>
            </a:lvl6pPr>
            <a:lvl7pPr marL="1386977" indent="-171083">
              <a:buFont typeface="Arial" pitchFamily="34" charset="0"/>
              <a:buChar char="-"/>
              <a:defRPr sz="1800"/>
            </a:lvl7pPr>
            <a:lvl8pPr marL="1587721" indent="-171083">
              <a:buFont typeface="Arial" pitchFamily="34" charset="0"/>
              <a:buChar char="-"/>
              <a:defRPr sz="1800"/>
            </a:lvl8pPr>
            <a:lvl9pPr marL="1788462" indent="-171083">
              <a:buFont typeface="Arial" pitchFamily="34" charset="0"/>
              <a:buChar char="-"/>
              <a:defRPr sz="18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</a:t>
            </a:r>
          </a:p>
          <a:p>
            <a:pPr lvl="2"/>
            <a:r>
              <a:rPr/>
              <a:t>Third</a:t>
            </a:r>
          </a:p>
          <a:p>
            <a:pPr lvl="3"/>
            <a:r>
              <a:rPr/>
              <a:t>Fourth</a:t>
            </a:r>
          </a:p>
          <a:p>
            <a:pPr lvl="4"/>
            <a:r>
              <a:rPr/>
              <a:t>Fifth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72600" y="114300"/>
            <a:ext cx="1219200" cy="3086100"/>
          </a:xfrm>
          <a:prstGeom prst="roundRect">
            <a:avLst>
              <a:gd name="adj" fmla="val 888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46" tIns="45623" rIns="91246" bIns="4562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2479"/>
            <a:r>
              <a:rPr sz="1400" dirty="0">
                <a:solidFill>
                  <a:srgbClr val="FFFFFF"/>
                </a:solidFill>
              </a:rPr>
              <a:t>Click the icon to add an image. The photo will be cropped to fit the placeholder.</a:t>
            </a:r>
          </a:p>
        </p:txBody>
      </p:sp>
    </p:spTree>
    <p:extLst>
      <p:ext uri="{BB962C8B-B14F-4D97-AF65-F5344CB8AC3E}">
        <p14:creationId xmlns:p14="http://schemas.microsoft.com/office/powerpoint/2010/main" val="3441398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947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133600" cy="57912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381000"/>
            <a:ext cx="6096000" cy="57912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4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133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960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37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554480"/>
            <a:ext cx="8001953" cy="4343400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Arial"/>
              <a:buChar char="•"/>
              <a:defRPr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AC2C76-E6AA-46CB-A2DE-F6E097F7C4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511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551" y="5440681"/>
            <a:ext cx="5358384" cy="283464"/>
          </a:xfrm>
          <a:prstGeom prst="rect">
            <a:avLst/>
          </a:prstGeom>
          <a:solidFill>
            <a:srgbClr val="78BE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6"/>
            <a:ext cx="6705600" cy="149240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 </a:t>
            </a:r>
            <a:br>
              <a:rPr/>
            </a:br>
            <a:r>
              <a:rPr/>
              <a:t>dd Month yyyy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595768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1981200" y="4879232"/>
            <a:ext cx="5358384" cy="28346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0" y="5162696"/>
            <a:ext cx="9144000" cy="28346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0" y="5724145"/>
            <a:ext cx="9144000" cy="28346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4210666" y="6007609"/>
            <a:ext cx="4933334" cy="28346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0" y="6291073"/>
            <a:ext cx="9144000" cy="28346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6" name="Rectangle 15"/>
          <p:cNvSpPr/>
          <p:nvPr/>
        </p:nvSpPr>
        <p:spPr>
          <a:xfrm>
            <a:off x="3048000" y="6574536"/>
            <a:ext cx="5358384" cy="283464"/>
          </a:xfrm>
          <a:prstGeom prst="rect">
            <a:avLst/>
          </a:prstGeom>
          <a:solidFill>
            <a:srgbClr val="003DA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5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58028" y="3512462"/>
            <a:ext cx="3090672" cy="66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9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i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712"/>
            <a:ext cx="9144000" cy="3443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73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5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i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73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712"/>
            <a:ext cx="9144000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08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i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73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712"/>
            <a:ext cx="9144000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3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3 Pix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62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7736682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0" y="4572000"/>
            <a:ext cx="676512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27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3 Pix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62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4572000"/>
            <a:ext cx="676513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773668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9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447800"/>
            <a:ext cx="8382000" cy="6858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b="1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b="1"/>
            </a:lvl2pPr>
            <a:lvl3pPr marL="0" indent="0">
              <a:spcBef>
                <a:spcPts val="0"/>
              </a:spcBef>
              <a:buFont typeface="Arial" pitchFamily="34" charset="0"/>
              <a:buNone/>
              <a:defRPr b="1"/>
            </a:lvl3pPr>
            <a:lvl4pPr marL="0" indent="0">
              <a:spcBef>
                <a:spcPts val="0"/>
              </a:spcBef>
              <a:buFont typeface="Arial" pitchFamily="34" charset="0"/>
              <a:buNone/>
              <a:defRPr b="1"/>
            </a:lvl4pPr>
            <a:lvl5pPr marL="0" indent="0">
              <a:spcBef>
                <a:spcPts val="0"/>
              </a:spcBef>
              <a:buFont typeface="Arial" pitchFamily="34" charset="0"/>
              <a:buNone/>
              <a:defRPr b="1"/>
            </a:lvl5pPr>
            <a:lvl6pPr marL="0" indent="0">
              <a:spcBef>
                <a:spcPts val="0"/>
              </a:spcBef>
              <a:buNone/>
              <a:defRPr b="1"/>
            </a:lvl6pPr>
            <a:lvl7pPr marL="0" indent="0">
              <a:spcBef>
                <a:spcPts val="0"/>
              </a:spcBef>
              <a:buNone/>
              <a:defRPr b="1"/>
            </a:lvl7pPr>
            <a:lvl8pPr marL="0" indent="0">
              <a:spcBef>
                <a:spcPts val="0"/>
              </a:spcBef>
              <a:buNone/>
              <a:defRPr b="1"/>
            </a:lvl8pPr>
            <a:lvl9pPr marL="0" indent="0">
              <a:spcBef>
                <a:spcPts val="0"/>
              </a:spcBef>
              <a:buNone/>
              <a:defRPr b="1"/>
            </a:lvl9pPr>
          </a:lstStyle>
          <a:p>
            <a:pPr lvl="0"/>
            <a:r>
              <a:rPr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43138"/>
            <a:ext cx="8375904" cy="3929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529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3 Pix (v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62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4572000"/>
            <a:ext cx="676513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773668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93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091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pic>
        <p:nvPicPr>
          <p:cNvPr id="9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01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Gra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091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pic>
        <p:nvPicPr>
          <p:cNvPr id="9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32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tri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48985"/>
            <a:ext cx="9144000" cy="170992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0" y="2558913"/>
            <a:ext cx="9144000" cy="1709928"/>
          </a:xfrm>
          <a:prstGeom prst="rect">
            <a:avLst/>
          </a:prstGeom>
          <a:solidFill>
            <a:srgbClr val="78BE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-1" y="4268841"/>
            <a:ext cx="7350369" cy="170992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0" y="5978770"/>
            <a:ext cx="9144000" cy="87923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5181600" y="0"/>
            <a:ext cx="3962400" cy="84898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091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4E4A4924-7CC3-4BF6-9C5C-A8E770D15754}" type="slidenum">
              <a:rPr/>
              <a:t>‹#›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pic>
        <p:nvPicPr>
          <p:cNvPr id="14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7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13762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13762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3762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762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13762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3762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13762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13762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813762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3762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4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10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Gra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13762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13762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3762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762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13762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3762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13762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13762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813762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3762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4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86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with Pictur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13762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13762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813762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813762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813762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813762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813762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813762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813762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813762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5" name="slu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4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TOC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bg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5904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bg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</p:spTree>
    <p:extLst>
      <p:ext uri="{BB962C8B-B14F-4D97-AF65-F5344CB8AC3E}">
        <p14:creationId xmlns:p14="http://schemas.microsoft.com/office/powerpoint/2010/main" val="3120018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TOC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tx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5904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tx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</p:spTree>
    <p:extLst>
      <p:ext uri="{BB962C8B-B14F-4D97-AF65-F5344CB8AC3E}">
        <p14:creationId xmlns:p14="http://schemas.microsoft.com/office/powerpoint/2010/main" val="35303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TOC Gra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tx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5904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tx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</p:spTree>
    <p:extLst>
      <p:ext uri="{BB962C8B-B14F-4D97-AF65-F5344CB8AC3E}">
        <p14:creationId xmlns:p14="http://schemas.microsoft.com/office/powerpoint/2010/main" val="3058651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9320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-Column TOC Pix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137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137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8137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8137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8137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46482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50809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46482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50809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46482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50809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46482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50809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46482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50809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29" name="slu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0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-Column TOC Pix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137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137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8137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8137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8137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46482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50809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46482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50809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46482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50809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46482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50809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46482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50809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0" name="slu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74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-Column TOC Pix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137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137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8137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8137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8137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3" hasCustomPrompt="1"/>
          </p:nvPr>
        </p:nvSpPr>
        <p:spPr bwMode="white"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4" hasCustomPrompt="1"/>
          </p:nvPr>
        </p:nvSpPr>
        <p:spPr bwMode="white">
          <a:xfrm>
            <a:off x="813762" y="3447288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46482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50809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46482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50809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46482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50809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46482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50809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46482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50809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5" hasCustomPrompt="1"/>
          </p:nvPr>
        </p:nvSpPr>
        <p:spPr bwMode="white">
          <a:xfrm>
            <a:off x="46482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6" hasCustomPrompt="1"/>
          </p:nvPr>
        </p:nvSpPr>
        <p:spPr bwMode="white">
          <a:xfrm>
            <a:off x="5080962" y="3447288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4" name="slu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3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551" y="5440681"/>
            <a:ext cx="5358384" cy="283464"/>
          </a:xfrm>
          <a:prstGeom prst="rect">
            <a:avLst/>
          </a:prstGeom>
          <a:solidFill>
            <a:srgbClr val="78BE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6"/>
            <a:ext cx="6705600" cy="149047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 </a:t>
            </a:r>
            <a:br>
              <a:rPr/>
            </a:br>
            <a:r>
              <a:rPr/>
              <a:t>Presenter’s title, </a:t>
            </a:r>
            <a:br>
              <a:rPr/>
            </a:br>
            <a:r>
              <a:rPr/>
              <a:t>dd Month yyyy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595768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4879232"/>
            <a:ext cx="5358384" cy="28346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62696"/>
            <a:ext cx="9144000" cy="28346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724145"/>
            <a:ext cx="9144000" cy="28346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10666" y="6007609"/>
            <a:ext cx="4933334" cy="28346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291073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6574536"/>
            <a:ext cx="5358384" cy="283464"/>
          </a:xfrm>
          <a:prstGeom prst="rect">
            <a:avLst/>
          </a:prstGeom>
          <a:solidFill>
            <a:srgbClr val="003DA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3512462"/>
            <a:ext cx="3086100" cy="6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45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447800"/>
            <a:ext cx="8382000" cy="6858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b="1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b="1"/>
            </a:lvl2pPr>
            <a:lvl3pPr marL="0" indent="0">
              <a:spcBef>
                <a:spcPts val="0"/>
              </a:spcBef>
              <a:buFont typeface="Arial" pitchFamily="34" charset="0"/>
              <a:buNone/>
              <a:defRPr b="1"/>
            </a:lvl3pPr>
            <a:lvl4pPr marL="0" indent="0">
              <a:spcBef>
                <a:spcPts val="0"/>
              </a:spcBef>
              <a:buFont typeface="Arial" pitchFamily="34" charset="0"/>
              <a:buNone/>
              <a:defRPr b="1"/>
            </a:lvl4pPr>
            <a:lvl5pPr marL="0" indent="0">
              <a:spcBef>
                <a:spcPts val="0"/>
              </a:spcBef>
              <a:buFont typeface="Arial" pitchFamily="34" charset="0"/>
              <a:buNone/>
              <a:defRPr b="1"/>
            </a:lvl5pPr>
            <a:lvl6pPr marL="0" indent="0">
              <a:spcBef>
                <a:spcPts val="0"/>
              </a:spcBef>
              <a:buNone/>
              <a:defRPr b="1"/>
            </a:lvl6pPr>
            <a:lvl7pPr marL="0" indent="0">
              <a:spcBef>
                <a:spcPts val="0"/>
              </a:spcBef>
              <a:buNone/>
              <a:defRPr b="1"/>
            </a:lvl7pPr>
            <a:lvl8pPr marL="0" indent="0">
              <a:spcBef>
                <a:spcPts val="0"/>
              </a:spcBef>
              <a:buNone/>
              <a:defRPr b="1"/>
            </a:lvl8pPr>
            <a:lvl9pPr marL="0" indent="0">
              <a:spcBef>
                <a:spcPts val="0"/>
              </a:spcBef>
              <a:buNone/>
              <a:defRPr b="1"/>
            </a:lvl9pPr>
          </a:lstStyle>
          <a:p>
            <a:pPr lvl="0"/>
            <a:r>
              <a:rPr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43138"/>
            <a:ext cx="8375904" cy="3929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64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09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13762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13762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3762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762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13762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3762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13762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13762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813762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3762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4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36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091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9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78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91000" cy="4724399"/>
          </a:xfrm>
        </p:spPr>
        <p:txBody>
          <a:bodyPr rIns="18288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191000" cy="4724400"/>
          </a:xfrm>
        </p:spPr>
        <p:txBody>
          <a:bodyPr rIns="18288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953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3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E4A4924-7CC3-4BF6-9C5C-A8E770D15754}" type="slidenum">
              <a:rPr/>
              <a:pPr/>
              <a:t>‹#›</a:t>
            </a:fld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13762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13762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3762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762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13762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3762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13762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13762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813762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3762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4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61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43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9476" y="155448"/>
            <a:ext cx="8385048" cy="4645152"/>
          </a:xfrm>
          <a:solidFill>
            <a:schemeClr val="bg1">
              <a:lumMod val="95000"/>
            </a:schemeClr>
          </a:solidFill>
        </p:spPr>
        <p:txBody>
          <a:bodyPr lIns="91440" tIns="457200" anchor="t" anchorCtr="0"/>
          <a:lstStyle>
            <a:lvl1pPr marL="9144" indent="0" algn="ctr">
              <a:buNone/>
              <a:defRPr baseline="0"/>
            </a:lvl1pPr>
          </a:lstStyle>
          <a:p>
            <a:r>
              <a:rPr dirty="0"/>
              <a:t>Click icon to insert video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79476" y="5029200"/>
            <a:ext cx="8385048" cy="12192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082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447800"/>
            <a:ext cx="4191000" cy="4724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4191000" cy="4724399"/>
          </a:xfrm>
        </p:spPr>
        <p:txBody>
          <a:bodyPr rIns="182880">
            <a:normAutofit/>
          </a:bodyPr>
          <a:lstStyle>
            <a:lvl1pPr marL="182880" indent="-173736">
              <a:buFont typeface="Arial" pitchFamily="34" charset="0"/>
              <a:buChar char="•"/>
              <a:defRPr sz="1800"/>
            </a:lvl1pPr>
            <a:lvl2pPr marL="384048" indent="-171450">
              <a:buFont typeface="Arial" pitchFamily="34" charset="0"/>
              <a:buChar char="-"/>
              <a:defRPr sz="1800"/>
            </a:lvl2pPr>
            <a:lvl3pPr marL="585216" indent="-171450">
              <a:buFont typeface="Arial" pitchFamily="34" charset="0"/>
              <a:buChar char="-"/>
              <a:defRPr sz="1800"/>
            </a:lvl3pPr>
            <a:lvl4pPr marL="786384" indent="-171450">
              <a:buFont typeface="Arial" pitchFamily="34" charset="0"/>
              <a:buChar char="-"/>
              <a:defRPr sz="1800"/>
            </a:lvl4pPr>
            <a:lvl5pPr marL="987552" indent="-171450">
              <a:buFont typeface="Arial" pitchFamily="34" charset="0"/>
              <a:buChar char="-"/>
              <a:defRPr sz="1800"/>
            </a:lvl5pPr>
            <a:lvl6pPr marL="1188720" indent="-171450">
              <a:buFont typeface="Arial" pitchFamily="34" charset="0"/>
              <a:buChar char="-"/>
              <a:defRPr sz="1800"/>
            </a:lvl6pPr>
            <a:lvl7pPr marL="1389888" indent="-171450">
              <a:buFont typeface="Arial" pitchFamily="34" charset="0"/>
              <a:buChar char="-"/>
              <a:defRPr sz="1800"/>
            </a:lvl7pPr>
            <a:lvl8pPr marL="1591056" indent="-171450">
              <a:buFont typeface="Arial" pitchFamily="34" charset="0"/>
              <a:buChar char="-"/>
              <a:defRPr sz="1800"/>
            </a:lvl8pPr>
            <a:lvl9pPr marL="1792224" indent="-171450">
              <a:buFont typeface="Arial" pitchFamily="34" charset="0"/>
              <a:buChar char="-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72600" y="114300"/>
            <a:ext cx="1219200" cy="3086100"/>
          </a:xfrm>
          <a:prstGeom prst="roundRect">
            <a:avLst>
              <a:gd name="adj" fmla="val 888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400" dirty="0">
                <a:solidFill>
                  <a:srgbClr val="FFFFFF"/>
                </a:solidFill>
              </a:rPr>
              <a:t>Click the icon to add an image. The photo will be cropped to fit the placeholder.</a:t>
            </a:r>
          </a:p>
        </p:txBody>
      </p:sp>
    </p:spTree>
    <p:extLst>
      <p:ext uri="{BB962C8B-B14F-4D97-AF65-F5344CB8AC3E}">
        <p14:creationId xmlns:p14="http://schemas.microsoft.com/office/powerpoint/2010/main" val="766960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8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133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960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48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551" y="5440681"/>
            <a:ext cx="5358384" cy="283464"/>
          </a:xfrm>
          <a:prstGeom prst="rect">
            <a:avLst/>
          </a:prstGeom>
          <a:solidFill>
            <a:srgbClr val="78BE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6"/>
            <a:ext cx="6705600" cy="149047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 </a:t>
            </a:r>
            <a:br>
              <a:rPr/>
            </a:br>
            <a:r>
              <a:rPr/>
              <a:t>Presenter’s title, </a:t>
            </a:r>
            <a:br>
              <a:rPr/>
            </a:br>
            <a:r>
              <a:rPr/>
              <a:t>dd Month yyyy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595768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4879232"/>
            <a:ext cx="5358384" cy="28346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62696"/>
            <a:ext cx="9144000" cy="28346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724145"/>
            <a:ext cx="9144000" cy="28346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10666" y="6007609"/>
            <a:ext cx="4933334" cy="28346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291073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6574536"/>
            <a:ext cx="5358384" cy="283464"/>
          </a:xfrm>
          <a:prstGeom prst="rect">
            <a:avLst/>
          </a:prstGeom>
          <a:solidFill>
            <a:srgbClr val="003DA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3512462"/>
            <a:ext cx="3086100" cy="6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48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447800"/>
            <a:ext cx="8382000" cy="6858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b="1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b="1"/>
            </a:lvl2pPr>
            <a:lvl3pPr marL="0" indent="0">
              <a:spcBef>
                <a:spcPts val="0"/>
              </a:spcBef>
              <a:buFont typeface="Arial" pitchFamily="34" charset="0"/>
              <a:buNone/>
              <a:defRPr b="1"/>
            </a:lvl3pPr>
            <a:lvl4pPr marL="0" indent="0">
              <a:spcBef>
                <a:spcPts val="0"/>
              </a:spcBef>
              <a:buFont typeface="Arial" pitchFamily="34" charset="0"/>
              <a:buNone/>
              <a:defRPr b="1"/>
            </a:lvl4pPr>
            <a:lvl5pPr marL="0" indent="0">
              <a:spcBef>
                <a:spcPts val="0"/>
              </a:spcBef>
              <a:buFont typeface="Arial" pitchFamily="34" charset="0"/>
              <a:buNone/>
              <a:defRPr b="1"/>
            </a:lvl5pPr>
            <a:lvl6pPr marL="0" indent="0">
              <a:spcBef>
                <a:spcPts val="0"/>
              </a:spcBef>
              <a:buNone/>
              <a:defRPr b="1"/>
            </a:lvl6pPr>
            <a:lvl7pPr marL="0" indent="0">
              <a:spcBef>
                <a:spcPts val="0"/>
              </a:spcBef>
              <a:buNone/>
              <a:defRPr b="1"/>
            </a:lvl7pPr>
            <a:lvl8pPr marL="0" indent="0">
              <a:spcBef>
                <a:spcPts val="0"/>
              </a:spcBef>
              <a:buNone/>
              <a:defRPr b="1"/>
            </a:lvl8pPr>
            <a:lvl9pPr marL="0" indent="0">
              <a:spcBef>
                <a:spcPts val="0"/>
              </a:spcBef>
              <a:buNone/>
              <a:defRPr b="1"/>
            </a:lvl9pPr>
          </a:lstStyle>
          <a:p>
            <a:pPr lvl="0"/>
            <a:r>
              <a:rPr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43138"/>
            <a:ext cx="8375904" cy="3929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54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44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13762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13762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3762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762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13762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3762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13762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13762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813762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3762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4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48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091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9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3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091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E4A4924-7CC3-4BF6-9C5C-A8E770D15754}" type="slidenum">
              <a:rPr/>
              <a:t>‹#›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9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02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91000" cy="4724399"/>
          </a:xfrm>
        </p:spPr>
        <p:txBody>
          <a:bodyPr rIns="18288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191000" cy="4724400"/>
          </a:xfrm>
        </p:spPr>
        <p:txBody>
          <a:bodyPr rIns="18288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15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716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51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9476" y="155448"/>
            <a:ext cx="8385048" cy="4645152"/>
          </a:xfrm>
          <a:solidFill>
            <a:schemeClr val="bg1">
              <a:lumMod val="95000"/>
            </a:schemeClr>
          </a:solidFill>
        </p:spPr>
        <p:txBody>
          <a:bodyPr lIns="91440" tIns="457200" anchor="t" anchorCtr="0"/>
          <a:lstStyle>
            <a:lvl1pPr marL="9144" indent="0" algn="ctr">
              <a:buNone/>
              <a:defRPr baseline="0"/>
            </a:lvl1pPr>
          </a:lstStyle>
          <a:p>
            <a:r>
              <a:rPr dirty="0"/>
              <a:t>Click icon to insert video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79476" y="5029200"/>
            <a:ext cx="8385048" cy="12192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4324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447800"/>
            <a:ext cx="4191000" cy="4724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4191000" cy="4724399"/>
          </a:xfrm>
        </p:spPr>
        <p:txBody>
          <a:bodyPr rIns="182880">
            <a:normAutofit/>
          </a:bodyPr>
          <a:lstStyle>
            <a:lvl1pPr marL="182880" indent="-173736">
              <a:buFont typeface="Arial" pitchFamily="34" charset="0"/>
              <a:buChar char="•"/>
              <a:defRPr sz="1800"/>
            </a:lvl1pPr>
            <a:lvl2pPr marL="384048" indent="-171450">
              <a:buFont typeface="Arial" pitchFamily="34" charset="0"/>
              <a:buChar char="-"/>
              <a:defRPr sz="1800"/>
            </a:lvl2pPr>
            <a:lvl3pPr marL="585216" indent="-171450">
              <a:buFont typeface="Arial" pitchFamily="34" charset="0"/>
              <a:buChar char="-"/>
              <a:defRPr sz="1800"/>
            </a:lvl3pPr>
            <a:lvl4pPr marL="786384" indent="-171450">
              <a:buFont typeface="Arial" pitchFamily="34" charset="0"/>
              <a:buChar char="-"/>
              <a:defRPr sz="1800"/>
            </a:lvl4pPr>
            <a:lvl5pPr marL="987552" indent="-171450">
              <a:buFont typeface="Arial" pitchFamily="34" charset="0"/>
              <a:buChar char="-"/>
              <a:defRPr sz="1800"/>
            </a:lvl5pPr>
            <a:lvl6pPr marL="1188720" indent="-171450">
              <a:buFont typeface="Arial" pitchFamily="34" charset="0"/>
              <a:buChar char="-"/>
              <a:defRPr sz="1800"/>
            </a:lvl6pPr>
            <a:lvl7pPr marL="1389888" indent="-171450">
              <a:buFont typeface="Arial" pitchFamily="34" charset="0"/>
              <a:buChar char="-"/>
              <a:defRPr sz="1800"/>
            </a:lvl7pPr>
            <a:lvl8pPr marL="1591056" indent="-171450">
              <a:buFont typeface="Arial" pitchFamily="34" charset="0"/>
              <a:buChar char="-"/>
              <a:defRPr sz="1800"/>
            </a:lvl8pPr>
            <a:lvl9pPr marL="1792224" indent="-171450">
              <a:buFont typeface="Arial" pitchFamily="34" charset="0"/>
              <a:buChar char="-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72600" y="114300"/>
            <a:ext cx="1219200" cy="3086100"/>
          </a:xfrm>
          <a:prstGeom prst="roundRect">
            <a:avLst>
              <a:gd name="adj" fmla="val 888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400" dirty="0">
                <a:solidFill>
                  <a:srgbClr val="FFFFFF"/>
                </a:solidFill>
              </a:rPr>
              <a:t>Click the icon to add an image. The photo will be cropped to fit the placeholder.</a:t>
            </a:r>
          </a:p>
        </p:txBody>
      </p:sp>
    </p:spTree>
    <p:extLst>
      <p:ext uri="{BB962C8B-B14F-4D97-AF65-F5344CB8AC3E}">
        <p14:creationId xmlns:p14="http://schemas.microsoft.com/office/powerpoint/2010/main" val="449963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53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133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960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320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551" y="5440681"/>
            <a:ext cx="5358384" cy="283464"/>
          </a:xfrm>
          <a:prstGeom prst="rect">
            <a:avLst/>
          </a:prstGeom>
          <a:solidFill>
            <a:srgbClr val="78BE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6"/>
            <a:ext cx="6705600" cy="149047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 </a:t>
            </a:r>
            <a:br>
              <a:rPr/>
            </a:br>
            <a:r>
              <a:rPr/>
              <a:t>Presenter’s title, </a:t>
            </a:r>
            <a:br>
              <a:rPr/>
            </a:br>
            <a:r>
              <a:rPr/>
              <a:t>dd Month yyyy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595768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4879232"/>
            <a:ext cx="5358384" cy="28346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62696"/>
            <a:ext cx="9144000" cy="28346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724145"/>
            <a:ext cx="9144000" cy="28346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10666" y="6007609"/>
            <a:ext cx="4933334" cy="28346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291073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6574536"/>
            <a:ext cx="5358384" cy="283464"/>
          </a:xfrm>
          <a:prstGeom prst="rect">
            <a:avLst/>
          </a:prstGeom>
          <a:solidFill>
            <a:srgbClr val="003DA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5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447800"/>
            <a:ext cx="8382000" cy="6858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b="1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b="1"/>
            </a:lvl2pPr>
            <a:lvl3pPr marL="0" indent="0">
              <a:spcBef>
                <a:spcPts val="0"/>
              </a:spcBef>
              <a:buFont typeface="Arial" pitchFamily="34" charset="0"/>
              <a:buNone/>
              <a:defRPr b="1"/>
            </a:lvl3pPr>
            <a:lvl4pPr marL="0" indent="0">
              <a:spcBef>
                <a:spcPts val="0"/>
              </a:spcBef>
              <a:buFont typeface="Arial" pitchFamily="34" charset="0"/>
              <a:buNone/>
              <a:defRPr b="1"/>
            </a:lvl4pPr>
            <a:lvl5pPr marL="0" indent="0">
              <a:spcBef>
                <a:spcPts val="0"/>
              </a:spcBef>
              <a:buFont typeface="Arial" pitchFamily="34" charset="0"/>
              <a:buNone/>
              <a:defRPr b="1"/>
            </a:lvl5pPr>
            <a:lvl6pPr marL="0" indent="0">
              <a:spcBef>
                <a:spcPts val="0"/>
              </a:spcBef>
              <a:buNone/>
              <a:defRPr b="1"/>
            </a:lvl6pPr>
            <a:lvl7pPr marL="0" indent="0">
              <a:spcBef>
                <a:spcPts val="0"/>
              </a:spcBef>
              <a:buNone/>
              <a:defRPr b="1"/>
            </a:lvl7pPr>
            <a:lvl8pPr marL="0" indent="0">
              <a:spcBef>
                <a:spcPts val="0"/>
              </a:spcBef>
              <a:buNone/>
              <a:defRPr b="1"/>
            </a:lvl8pPr>
            <a:lvl9pPr marL="0" indent="0">
              <a:spcBef>
                <a:spcPts val="0"/>
              </a:spcBef>
              <a:buNone/>
              <a:defRPr b="1"/>
            </a:lvl9pPr>
          </a:lstStyle>
          <a:p>
            <a:pPr lvl="0"/>
            <a:r>
              <a:rPr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43138"/>
            <a:ext cx="8375904" cy="3929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810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91000" cy="4724399"/>
          </a:xfrm>
        </p:spPr>
        <p:txBody>
          <a:bodyPr rIns="18288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191000" cy="4724400"/>
          </a:xfrm>
        </p:spPr>
        <p:txBody>
          <a:bodyPr rIns="18288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32382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13762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13762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3762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762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13762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3762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13762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13762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813762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3762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</p:spTree>
    <p:extLst>
      <p:ext uri="{BB962C8B-B14F-4D97-AF65-F5344CB8AC3E}">
        <p14:creationId xmlns:p14="http://schemas.microsoft.com/office/powerpoint/2010/main" val="24536636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091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84418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91000" cy="4724399"/>
          </a:xfrm>
        </p:spPr>
        <p:txBody>
          <a:bodyPr rIns="18288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191000" cy="4724400"/>
          </a:xfrm>
        </p:spPr>
        <p:txBody>
          <a:bodyPr rIns="18288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630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95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113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9476" y="155448"/>
            <a:ext cx="8385048" cy="4645152"/>
          </a:xfrm>
          <a:solidFill>
            <a:schemeClr val="bg1">
              <a:lumMod val="95000"/>
            </a:schemeClr>
          </a:solidFill>
        </p:spPr>
        <p:txBody>
          <a:bodyPr lIns="91440" tIns="457200" anchor="t" anchorCtr="0"/>
          <a:lstStyle>
            <a:lvl1pPr marL="9144" indent="0" algn="ctr">
              <a:buNone/>
              <a:defRPr baseline="0"/>
            </a:lvl1pPr>
          </a:lstStyle>
          <a:p>
            <a:r>
              <a:rPr dirty="0"/>
              <a:t>Click icon to insert video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79476" y="5029200"/>
            <a:ext cx="8385048" cy="12192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0427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447800"/>
            <a:ext cx="4191000" cy="4724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4191000" cy="4724399"/>
          </a:xfrm>
        </p:spPr>
        <p:txBody>
          <a:bodyPr rIns="182880">
            <a:normAutofit/>
          </a:bodyPr>
          <a:lstStyle>
            <a:lvl1pPr marL="182880" indent="-173736">
              <a:buFont typeface="Arial" pitchFamily="34" charset="0"/>
              <a:buChar char="•"/>
              <a:defRPr sz="1800"/>
            </a:lvl1pPr>
            <a:lvl2pPr marL="384048" indent="-171450">
              <a:buFont typeface="Arial" pitchFamily="34" charset="0"/>
              <a:buChar char="-"/>
              <a:defRPr sz="1800"/>
            </a:lvl2pPr>
            <a:lvl3pPr marL="585216" indent="-171450">
              <a:buFont typeface="Arial" pitchFamily="34" charset="0"/>
              <a:buChar char="-"/>
              <a:defRPr sz="1800"/>
            </a:lvl3pPr>
            <a:lvl4pPr marL="786384" indent="-171450">
              <a:buFont typeface="Arial" pitchFamily="34" charset="0"/>
              <a:buChar char="-"/>
              <a:defRPr sz="1800"/>
            </a:lvl4pPr>
            <a:lvl5pPr marL="987552" indent="-171450">
              <a:buFont typeface="Arial" pitchFamily="34" charset="0"/>
              <a:buChar char="-"/>
              <a:defRPr sz="1800"/>
            </a:lvl5pPr>
            <a:lvl6pPr marL="1188720" indent="-171450">
              <a:buFont typeface="Arial" pitchFamily="34" charset="0"/>
              <a:buChar char="-"/>
              <a:defRPr sz="1800"/>
            </a:lvl6pPr>
            <a:lvl7pPr marL="1389888" indent="-171450">
              <a:buFont typeface="Arial" pitchFamily="34" charset="0"/>
              <a:buChar char="-"/>
              <a:defRPr sz="1800"/>
            </a:lvl7pPr>
            <a:lvl8pPr marL="1591056" indent="-171450">
              <a:buFont typeface="Arial" pitchFamily="34" charset="0"/>
              <a:buChar char="-"/>
              <a:defRPr sz="1800"/>
            </a:lvl8pPr>
            <a:lvl9pPr marL="1792224" indent="-171450">
              <a:buFont typeface="Arial" pitchFamily="34" charset="0"/>
              <a:buChar char="-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72600" y="114300"/>
            <a:ext cx="1219200" cy="3086100"/>
          </a:xfrm>
          <a:prstGeom prst="roundRect">
            <a:avLst>
              <a:gd name="adj" fmla="val 888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400" dirty="0">
                <a:solidFill>
                  <a:srgbClr val="FFFFFF"/>
                </a:solidFill>
              </a:rPr>
              <a:t>Click the icon to add an image. The photo will be cropped to fit the placeholder.</a:t>
            </a:r>
          </a:p>
        </p:txBody>
      </p:sp>
    </p:spTree>
    <p:extLst>
      <p:ext uri="{BB962C8B-B14F-4D97-AF65-F5344CB8AC3E}">
        <p14:creationId xmlns:p14="http://schemas.microsoft.com/office/powerpoint/2010/main" val="32008363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85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133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960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659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) Title Blue">
    <p:bg>
      <p:bgPr>
        <a:gradFill flip="none" rotWithShape="1">
          <a:gsLst>
            <a:gs pos="100000">
              <a:srgbClr val="003473"/>
            </a:gs>
            <a:gs pos="0">
              <a:srgbClr val="0083C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>
          <a:xfrm flipV="1">
            <a:off x="-194676" y="2520011"/>
            <a:ext cx="5168974" cy="1507863"/>
          </a:xfrm>
          <a:prstGeom prst="snip1Rect">
            <a:avLst>
              <a:gd name="adj" fmla="val 3060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714" y="2673970"/>
            <a:ext cx="4644601" cy="1251277"/>
          </a:xfrm>
          <a:prstGeom prst="rect">
            <a:avLst/>
          </a:prstGeom>
        </p:spPr>
        <p:txBody>
          <a:bodyPr anchor="ctr"/>
          <a:lstStyle>
            <a:lvl1pPr algn="l">
              <a:defRPr sz="1800" b="1" cap="none">
                <a:solidFill>
                  <a:srgbClr val="C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Right Triangle 12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003473">
                    <a:lumMod val="60000"/>
                    <a:lumOff val="40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724385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003473">
                    <a:lumMod val="60000"/>
                    <a:lumOff val="40000"/>
                  </a:srgbClr>
                </a:solidFill>
                <a:cs typeface="Edelman City Book"/>
              </a:rPr>
              <a:t>Intelligent Engagement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" y="6496845"/>
            <a:ext cx="543637" cy="293135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0083CA"/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0083CA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39720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) Title Red">
    <p:bg>
      <p:bgPr>
        <a:gradFill flip="none" rotWithShape="1">
          <a:gsLst>
            <a:gs pos="0">
              <a:srgbClr val="C00000"/>
            </a:gs>
            <a:gs pos="100000">
              <a:srgbClr val="7E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 userDrawn="1"/>
        </p:nvSpPr>
        <p:spPr>
          <a:xfrm flipV="1">
            <a:off x="-194676" y="2520011"/>
            <a:ext cx="5168974" cy="1507863"/>
          </a:xfrm>
          <a:prstGeom prst="snip1Rect">
            <a:avLst>
              <a:gd name="adj" fmla="val 3060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80714" y="2673970"/>
            <a:ext cx="4644601" cy="1251277"/>
          </a:xfrm>
          <a:prstGeom prst="rect">
            <a:avLst/>
          </a:prstGeom>
        </p:spPr>
        <p:txBody>
          <a:bodyPr anchor="ctr"/>
          <a:lstStyle>
            <a:lvl1pPr algn="l">
              <a:defRPr sz="1800" b="1" cap="none">
                <a:solidFill>
                  <a:srgbClr val="C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C00000">
                    <a:lumMod val="60000"/>
                    <a:lumOff val="40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C00000">
                    <a:lumMod val="60000"/>
                    <a:lumOff val="40000"/>
                  </a:srgbClr>
                </a:solidFill>
                <a:cs typeface="Edelman City Book"/>
              </a:rPr>
              <a:t>Intelligent Engagement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" y="6496845"/>
            <a:ext cx="543637" cy="293135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C00000"/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C0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) Gray Title">
    <p:bg>
      <p:bgPr>
        <a:gradFill flip="none" rotWithShape="1">
          <a:gsLst>
            <a:gs pos="0">
              <a:schemeClr val="tx1"/>
            </a:gs>
            <a:gs pos="100000">
              <a:srgbClr val="1A1A1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 userDrawn="1"/>
        </p:nvSpPr>
        <p:spPr>
          <a:xfrm flipV="1">
            <a:off x="-194676" y="2520011"/>
            <a:ext cx="5168974" cy="1507863"/>
          </a:xfrm>
          <a:prstGeom prst="snip1Rect">
            <a:avLst>
              <a:gd name="adj" fmla="val 3060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0714" y="2673970"/>
            <a:ext cx="4644601" cy="1251277"/>
          </a:xfrm>
          <a:prstGeom prst="rect">
            <a:avLst/>
          </a:prstGeom>
        </p:spPr>
        <p:txBody>
          <a:bodyPr anchor="ctr"/>
          <a:lstStyle>
            <a:lvl1pPr algn="l">
              <a:defRPr sz="1800" b="1" cap="none">
                <a:solidFill>
                  <a:srgbClr val="C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Right Triangle 13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FFFFFF">
                    <a:lumMod val="50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FFFFFF">
                    <a:lumMod val="50000"/>
                  </a:srgbClr>
                </a:solidFill>
                <a:cs typeface="Edelman City Book"/>
              </a:rPr>
              <a:t>Intelligent Engagement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" y="6496845"/>
            <a:ext cx="543637" cy="293135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595959"/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595959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) Singl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212665"/>
            <a:ext cx="877824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050">
                <a:solidFill>
                  <a:schemeClr val="tx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433210"/>
            <a:ext cx="8778240" cy="3462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00000"/>
              </a:lnSpc>
              <a:defRPr sz="2250">
                <a:solidFill>
                  <a:srgbClr val="59595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Intelligent Engagement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2" y="6496845"/>
            <a:ext cx="554505" cy="293135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C00000">
                    <a:lumMod val="20000"/>
                    <a:lumOff val="80000"/>
                  </a:srgbClr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C00000">
                  <a:lumMod val="20000"/>
                  <a:lumOff val="80000"/>
                </a:srgbClr>
              </a:solidFill>
              <a:latin typeface="Tw Cen MT" pitchFamily="34" charset="0"/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065285" y="6623054"/>
            <a:ext cx="5651555" cy="1230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50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Q1.This is where the question goes (TOP BOX). Base size: XXXX. </a:t>
            </a:r>
          </a:p>
        </p:txBody>
      </p:sp>
    </p:spTree>
    <p:extLst>
      <p:ext uri="{BB962C8B-B14F-4D97-AF65-F5344CB8AC3E}">
        <p14:creationId xmlns:p14="http://schemas.microsoft.com/office/powerpoint/2010/main" val="368721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) Doubl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Intelligent Engagement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2" y="6496845"/>
            <a:ext cx="554505" cy="293135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C00000">
                    <a:lumMod val="20000"/>
                    <a:lumOff val="80000"/>
                  </a:srgbClr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C00000">
                  <a:lumMod val="20000"/>
                  <a:lumOff val="80000"/>
                </a:srgbClr>
              </a:solidFill>
              <a:latin typeface="Tw Cen MT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212665"/>
            <a:ext cx="429768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050">
                <a:solidFill>
                  <a:schemeClr val="tx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0"/>
          </p:nvPr>
        </p:nvSpPr>
        <p:spPr>
          <a:xfrm>
            <a:off x="4663440" y="1212665"/>
            <a:ext cx="429768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050">
                <a:solidFill>
                  <a:schemeClr val="tx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065285" y="6623054"/>
            <a:ext cx="5651555" cy="1230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50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Q1.This is where the question goes (TOP BOX). Base size: XXXX.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433210"/>
            <a:ext cx="8778240" cy="3462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00000"/>
              </a:lnSpc>
              <a:defRPr sz="2250">
                <a:solidFill>
                  <a:srgbClr val="59595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) Doubl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Intelligent Engagement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2" y="6496845"/>
            <a:ext cx="554505" cy="29313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212665"/>
            <a:ext cx="192024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050">
                <a:solidFill>
                  <a:schemeClr val="tx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0"/>
          </p:nvPr>
        </p:nvSpPr>
        <p:spPr>
          <a:xfrm>
            <a:off x="2286000" y="1212665"/>
            <a:ext cx="667512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050">
                <a:solidFill>
                  <a:schemeClr val="tx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C00000">
                    <a:lumMod val="20000"/>
                    <a:lumOff val="80000"/>
                  </a:srgbClr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C00000">
                  <a:lumMod val="20000"/>
                  <a:lumOff val="80000"/>
                </a:srgbClr>
              </a:solidFill>
              <a:latin typeface="Tw Cen MT" pitchFamily="34" charset="0"/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065285" y="6623054"/>
            <a:ext cx="5651555" cy="1230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50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Q1.This is where the question goes (TOP BOX). Base size: XXXX.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433210"/>
            <a:ext cx="8778240" cy="3462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00000"/>
              </a:lnSpc>
              <a:defRPr sz="2250">
                <a:solidFill>
                  <a:srgbClr val="59595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) Message Test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432854" y="1302556"/>
            <a:ext cx="4345386" cy="4949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[CHART]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 hasCustomPrompt="1"/>
          </p:nvPr>
        </p:nvSpPr>
        <p:spPr>
          <a:xfrm>
            <a:off x="2286002" y="1302556"/>
            <a:ext cx="2146853" cy="494927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[TABLE]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Intelligent Engagement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2" y="6496845"/>
            <a:ext cx="554505" cy="293135"/>
          </a:xfrm>
          <a:prstGeom prst="rect">
            <a:avLst/>
          </a:prstGeom>
        </p:spPr>
      </p:pic>
      <p:sp>
        <p:nvSpPr>
          <p:cNvPr id="11" name="Right Triangle 10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C00000">
                    <a:lumMod val="20000"/>
                    <a:lumOff val="80000"/>
                  </a:srgbClr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C00000">
                  <a:lumMod val="20000"/>
                  <a:lumOff val="80000"/>
                </a:srgbClr>
              </a:solidFill>
              <a:latin typeface="Tw Cen MT" pitchFamily="34" charset="0"/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065285" y="6623054"/>
            <a:ext cx="5651555" cy="1230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50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Q1.This is where the question goes (TOP BOX). Base size: XXXX.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433210"/>
            <a:ext cx="8778240" cy="3462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00000"/>
              </a:lnSpc>
              <a:defRPr sz="2250">
                <a:solidFill>
                  <a:srgbClr val="59595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212665"/>
            <a:ext cx="192024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050">
                <a:solidFill>
                  <a:schemeClr val="tx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</p:spTree>
    <p:extLst>
      <p:ext uri="{BB962C8B-B14F-4D97-AF65-F5344CB8AC3E}">
        <p14:creationId xmlns:p14="http://schemas.microsoft.com/office/powerpoint/2010/main" val="28300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) Message Test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432854" y="1338572"/>
            <a:ext cx="4345386" cy="487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[CHART]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 hasCustomPrompt="1"/>
          </p:nvPr>
        </p:nvSpPr>
        <p:spPr>
          <a:xfrm>
            <a:off x="2286003" y="1338574"/>
            <a:ext cx="2146853" cy="466243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[TABLE]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Intelligent Engagement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2" y="6496845"/>
            <a:ext cx="554505" cy="293135"/>
          </a:xfrm>
          <a:prstGeom prst="rect">
            <a:avLst/>
          </a:prstGeom>
        </p:spPr>
      </p:pic>
      <p:sp>
        <p:nvSpPr>
          <p:cNvPr id="11" name="Right Triangle 10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C00000">
                    <a:lumMod val="20000"/>
                    <a:lumOff val="80000"/>
                  </a:srgbClr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C00000">
                  <a:lumMod val="20000"/>
                  <a:lumOff val="80000"/>
                </a:srgbClr>
              </a:solidFill>
              <a:latin typeface="Tw Cen MT" pitchFamily="34" charset="0"/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065285" y="6623054"/>
            <a:ext cx="5651555" cy="1230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50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Q1.This is where the question goes (TOP BOX). Base size: XXXX.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433210"/>
            <a:ext cx="8778240" cy="3462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00000"/>
              </a:lnSpc>
              <a:defRPr sz="2250">
                <a:solidFill>
                  <a:srgbClr val="59595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212665"/>
            <a:ext cx="192024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050">
                <a:solidFill>
                  <a:schemeClr val="tx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</p:spTree>
    <p:extLst>
      <p:ext uri="{BB962C8B-B14F-4D97-AF65-F5344CB8AC3E}">
        <p14:creationId xmlns:p14="http://schemas.microsoft.com/office/powerpoint/2010/main" val="36508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) Slant Blue">
    <p:bg>
      <p:bgPr>
        <a:gradFill flip="none" rotWithShape="1">
          <a:gsLst>
            <a:gs pos="79000">
              <a:srgbClr val="003473"/>
            </a:gs>
            <a:gs pos="0">
              <a:srgbClr val="0083C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1143000" y="855350"/>
            <a:ext cx="6858000" cy="5147300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145652" y="0"/>
            <a:ext cx="19983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003473">
                    <a:lumMod val="60000"/>
                    <a:lumOff val="40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" y="6496845"/>
            <a:ext cx="543637" cy="293135"/>
          </a:xfrm>
          <a:prstGeom prst="rect">
            <a:avLst/>
          </a:prstGeom>
        </p:spPr>
      </p:pic>
      <p:sp>
        <p:nvSpPr>
          <p:cNvPr id="13" name="Right Triangle 12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Intelligent Engagement</a:t>
            </a: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C00000">
                    <a:lumMod val="20000"/>
                    <a:lumOff val="80000"/>
                  </a:srgbClr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C00000">
                  <a:lumMod val="20000"/>
                  <a:lumOff val="80000"/>
                </a:srgbClr>
              </a:solidFill>
              <a:latin typeface="Tw Cen MT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212665"/>
            <a:ext cx="429768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1050">
                <a:solidFill>
                  <a:schemeClr val="bg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900">
                <a:solidFill>
                  <a:schemeClr val="bg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825">
                <a:solidFill>
                  <a:schemeClr val="bg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825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63855" y="6623054"/>
            <a:ext cx="5452985" cy="1230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50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Q1.This is where the question goes (TOP BOX). Base size: XXXX.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433210"/>
            <a:ext cx="8778240" cy="3462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0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) Slant Red">
    <p:bg>
      <p:bgPr>
        <a:gradFill flip="none" rotWithShape="1">
          <a:gsLst>
            <a:gs pos="100000">
              <a:schemeClr val="accent3"/>
            </a:gs>
            <a:gs pos="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7145652" y="0"/>
            <a:ext cx="19983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0" name="Right Triangle 19"/>
          <p:cNvSpPr/>
          <p:nvPr userDrawn="1"/>
        </p:nvSpPr>
        <p:spPr>
          <a:xfrm rot="16200000">
            <a:off x="1143000" y="855350"/>
            <a:ext cx="6858000" cy="5147300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C00000">
                    <a:lumMod val="60000"/>
                    <a:lumOff val="40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" y="6496845"/>
            <a:ext cx="543637" cy="293135"/>
          </a:xfrm>
          <a:prstGeom prst="rect">
            <a:avLst/>
          </a:prstGeom>
        </p:spPr>
      </p:pic>
      <p:sp>
        <p:nvSpPr>
          <p:cNvPr id="26" name="Right Triangle 25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Intelligent Engagement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C00000">
                    <a:lumMod val="20000"/>
                    <a:lumOff val="80000"/>
                  </a:srgbClr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C00000">
                  <a:lumMod val="20000"/>
                  <a:lumOff val="80000"/>
                </a:srgbClr>
              </a:solidFill>
              <a:latin typeface="Tw Cen MT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212665"/>
            <a:ext cx="429768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1050">
                <a:solidFill>
                  <a:schemeClr val="bg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900">
                <a:solidFill>
                  <a:schemeClr val="bg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825">
                <a:solidFill>
                  <a:schemeClr val="bg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825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63855" y="6623054"/>
            <a:ext cx="5452985" cy="1230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50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Q1.This is where the question goes (TOP BOX). Base size: XXXX.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433210"/>
            <a:ext cx="8778240" cy="3462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0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) Slant Gray">
    <p:bg>
      <p:bgPr>
        <a:gradFill flip="none" rotWithShape="1">
          <a:gsLst>
            <a:gs pos="0">
              <a:schemeClr val="tx1"/>
            </a:gs>
            <a:gs pos="100000">
              <a:srgbClr val="1A1A1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7145652" y="0"/>
            <a:ext cx="19983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6200000">
            <a:off x="1143000" y="855350"/>
            <a:ext cx="6858000" cy="5147300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FFFFFF">
                    <a:lumMod val="50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" y="6496845"/>
            <a:ext cx="543637" cy="293135"/>
          </a:xfrm>
          <a:prstGeom prst="rect">
            <a:avLst/>
          </a:prstGeom>
        </p:spPr>
      </p:pic>
      <p:sp>
        <p:nvSpPr>
          <p:cNvPr id="11" name="Right Triangle 10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Intelligent Engagement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C00000">
                    <a:lumMod val="20000"/>
                    <a:lumOff val="80000"/>
                  </a:srgbClr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C00000">
                  <a:lumMod val="20000"/>
                  <a:lumOff val="80000"/>
                </a:srgbClr>
              </a:solidFill>
              <a:latin typeface="Tw Cen MT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212665"/>
            <a:ext cx="429768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1050">
                <a:solidFill>
                  <a:schemeClr val="bg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900">
                <a:solidFill>
                  <a:schemeClr val="bg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825">
                <a:solidFill>
                  <a:schemeClr val="bg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825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63855" y="6623054"/>
            <a:ext cx="5452985" cy="1230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50" b="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Q1.This is where the question goes (TOP BOX). Base size: XXXX.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433210"/>
            <a:ext cx="8778240" cy="3462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0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9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50671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) Half Blue">
    <p:bg>
      <p:bgPr>
        <a:gradFill flip="none" rotWithShape="1">
          <a:gsLst>
            <a:gs pos="100000">
              <a:srgbClr val="003473"/>
            </a:gs>
            <a:gs pos="0">
              <a:srgbClr val="0083C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003473">
                    <a:lumMod val="60000"/>
                    <a:lumOff val="40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" y="6496845"/>
            <a:ext cx="543637" cy="293135"/>
          </a:xfrm>
          <a:prstGeom prst="rect">
            <a:avLst/>
          </a:prstGeom>
        </p:spPr>
      </p:pic>
      <p:sp>
        <p:nvSpPr>
          <p:cNvPr id="17" name="Right Triangle 16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Intelligent Engagement</a:t>
            </a: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C00000">
                    <a:lumMod val="20000"/>
                    <a:lumOff val="80000"/>
                  </a:srgbClr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C00000">
                  <a:lumMod val="20000"/>
                  <a:lumOff val="80000"/>
                </a:srgbClr>
              </a:solidFill>
              <a:latin typeface="Tw Cen MT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663440" y="1212665"/>
            <a:ext cx="429768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050">
                <a:solidFill>
                  <a:schemeClr val="tx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212665"/>
            <a:ext cx="429768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1050">
                <a:solidFill>
                  <a:schemeClr val="bg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900">
                <a:solidFill>
                  <a:schemeClr val="bg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825">
                <a:solidFill>
                  <a:schemeClr val="bg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825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433210"/>
            <a:ext cx="8778240" cy="3462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0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3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) Half Red">
    <p:bg>
      <p:bgPr>
        <a:gradFill flip="none" rotWithShape="1">
          <a:gsLst>
            <a:gs pos="0">
              <a:srgbClr val="C00000"/>
            </a:gs>
            <a:gs pos="100000">
              <a:srgbClr val="7E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C00000">
                    <a:lumMod val="60000"/>
                    <a:lumOff val="40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" y="6496845"/>
            <a:ext cx="543637" cy="29313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Intelligent Engagement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C00000">
                    <a:lumMod val="20000"/>
                    <a:lumOff val="80000"/>
                  </a:srgbClr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C00000">
                  <a:lumMod val="20000"/>
                  <a:lumOff val="80000"/>
                </a:srgbClr>
              </a:solidFill>
              <a:latin typeface="Tw Cen MT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4663440" y="1212665"/>
            <a:ext cx="429768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050">
                <a:solidFill>
                  <a:schemeClr val="tx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212665"/>
            <a:ext cx="429768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1050">
                <a:solidFill>
                  <a:schemeClr val="bg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900">
                <a:solidFill>
                  <a:schemeClr val="bg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825">
                <a:solidFill>
                  <a:schemeClr val="bg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825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433210"/>
            <a:ext cx="8778240" cy="3462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0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) Half Gray">
    <p:bg>
      <p:bgPr>
        <a:gradFill flip="none" rotWithShape="1">
          <a:gsLst>
            <a:gs pos="0">
              <a:schemeClr val="tx1"/>
            </a:gs>
            <a:gs pos="100000">
              <a:srgbClr val="1A1A1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FFFFFF">
                    <a:lumMod val="50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" y="6496845"/>
            <a:ext cx="543637" cy="29313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Intelligent Engagement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C00000">
                    <a:lumMod val="20000"/>
                    <a:lumOff val="80000"/>
                  </a:srgbClr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C00000">
                  <a:lumMod val="20000"/>
                  <a:lumOff val="80000"/>
                </a:srgbClr>
              </a:solidFill>
              <a:latin typeface="Tw Cen MT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63440" y="1212665"/>
            <a:ext cx="429768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050">
                <a:solidFill>
                  <a:schemeClr val="tx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825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212665"/>
            <a:ext cx="4297680" cy="51286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34290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1050">
                <a:solidFill>
                  <a:schemeClr val="bg1"/>
                </a:solidFill>
              </a:defRPr>
            </a:lvl2pPr>
            <a:lvl3pPr marL="54864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900">
                <a:solidFill>
                  <a:schemeClr val="bg1"/>
                </a:solidFill>
              </a:defRPr>
            </a:lvl3pPr>
            <a:lvl4pPr marL="75438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825">
                <a:solidFill>
                  <a:schemeClr val="bg1"/>
                </a:solidFill>
              </a:defRPr>
            </a:lvl4pPr>
            <a:lvl5pPr marL="960120" indent="-137160"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Font typeface="Arial" pitchFamily="34" charset="0"/>
              <a:buChar char="•"/>
              <a:defRPr sz="825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line Bullet</a:t>
            </a:r>
          </a:p>
          <a:p>
            <a:pPr lvl="2"/>
            <a:r>
              <a:rPr lang="en-GB" dirty="0"/>
              <a:t>Third Line Bullet</a:t>
            </a:r>
          </a:p>
          <a:p>
            <a:pPr lvl="3"/>
            <a:r>
              <a:rPr lang="en-GB" dirty="0"/>
              <a:t>Fourth Line Bullet</a:t>
            </a:r>
          </a:p>
          <a:p>
            <a:pPr lvl="4"/>
            <a:r>
              <a:rPr lang="en-GB" dirty="0"/>
              <a:t>Fifth Line Bullet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433210"/>
            <a:ext cx="8778240" cy="3462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0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) Blue Blank">
    <p:bg>
      <p:bgPr>
        <a:gradFill flip="none" rotWithShape="1">
          <a:gsLst>
            <a:gs pos="100000">
              <a:srgbClr val="003473"/>
            </a:gs>
            <a:gs pos="0">
              <a:srgbClr val="0083C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003473">
                    <a:lumMod val="60000"/>
                    <a:lumOff val="40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003473">
                    <a:lumMod val="60000"/>
                    <a:lumOff val="40000"/>
                  </a:srgbClr>
                </a:solidFill>
                <a:cs typeface="Edelman City Book"/>
              </a:rPr>
              <a:t>Intelligent Engagement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" y="6496845"/>
            <a:ext cx="543637" cy="293135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0083CA"/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0083CA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) Red Blank">
    <p:bg>
      <p:bgPr>
        <a:gradFill flip="none" rotWithShape="1">
          <a:gsLst>
            <a:gs pos="0">
              <a:srgbClr val="C00000"/>
            </a:gs>
            <a:gs pos="100000">
              <a:srgbClr val="7E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C00000">
                    <a:lumMod val="60000"/>
                    <a:lumOff val="40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C00000">
                    <a:lumMod val="60000"/>
                    <a:lumOff val="40000"/>
                  </a:srgbClr>
                </a:solidFill>
                <a:cs typeface="Edelman City Book"/>
              </a:rPr>
              <a:t>Intelligent Engagement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" y="6496845"/>
            <a:ext cx="543637" cy="293135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C00000"/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C0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) Red Blank">
    <p:bg>
      <p:bgPr>
        <a:gradFill flip="none" rotWithShape="1">
          <a:gsLst>
            <a:gs pos="0">
              <a:srgbClr val="C00000"/>
            </a:gs>
            <a:gs pos="100000">
              <a:srgbClr val="7E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" y="6496845"/>
            <a:ext cx="543637" cy="293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2" y="6496845"/>
            <a:ext cx="554505" cy="293135"/>
          </a:xfrm>
          <a:prstGeom prst="rect">
            <a:avLst/>
          </a:prstGeom>
        </p:spPr>
      </p:pic>
      <p:sp>
        <p:nvSpPr>
          <p:cNvPr id="11" name="Right Triangle 10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Intelligent Engagement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C00000">
                    <a:lumMod val="20000"/>
                    <a:lumOff val="80000"/>
                  </a:srgbClr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C00000">
                  <a:lumMod val="20000"/>
                  <a:lumOff val="80000"/>
                </a:srgbClr>
              </a:solidFill>
              <a:latin typeface="Tw Cen MT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FFFFFF">
                    <a:lumMod val="65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</p:spTree>
    <p:extLst>
      <p:ext uri="{BB962C8B-B14F-4D97-AF65-F5344CB8AC3E}">
        <p14:creationId xmlns:p14="http://schemas.microsoft.com/office/powerpoint/2010/main" val="24443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) Gray Blank">
    <p:bg>
      <p:bgPr>
        <a:gradFill flip="none" rotWithShape="1">
          <a:gsLst>
            <a:gs pos="0">
              <a:schemeClr val="tx1"/>
            </a:gs>
            <a:gs pos="100000">
              <a:srgbClr val="1A1A1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FFFFFF">
                    <a:lumMod val="50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FFFFFF">
                    <a:lumMod val="50000"/>
                  </a:srgbClr>
                </a:solidFill>
                <a:cs typeface="Edelman City Book"/>
              </a:rPr>
              <a:t>Intelligent Engagement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" y="6496845"/>
            <a:ext cx="543637" cy="293135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595959"/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595959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) Blue Blank">
    <p:bg>
      <p:bgPr>
        <a:gradFill flip="none" rotWithShape="1">
          <a:gsLst>
            <a:gs pos="100000">
              <a:srgbClr val="003473"/>
            </a:gs>
            <a:gs pos="0">
              <a:srgbClr val="0083C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003473">
                    <a:lumMod val="60000"/>
                    <a:lumOff val="40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003473">
                    <a:lumMod val="60000"/>
                    <a:lumOff val="40000"/>
                  </a:srgbClr>
                </a:solidFill>
                <a:cs typeface="Edelman City Book"/>
              </a:rPr>
              <a:t>Intelligent Engagement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" y="6496845"/>
            <a:ext cx="543637" cy="293135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0083CA"/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0083CA"/>
              </a:solidFill>
              <a:latin typeface="Tw Cen MT" pitchFamily="34" charset="0"/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1905000" y="2266456"/>
            <a:ext cx="6096000" cy="2286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8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) Blue Blank">
    <p:bg>
      <p:bgPr>
        <a:gradFill flip="none" rotWithShape="1">
          <a:gsLst>
            <a:gs pos="100000">
              <a:srgbClr val="003473"/>
            </a:gs>
            <a:gs pos="0">
              <a:srgbClr val="0083C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125" b="1" dirty="0">
              <a:solidFill>
                <a:srgbClr val="FFFFFF"/>
              </a:solidFill>
              <a:cs typeface="Franklin Gothic Book" pitchFamily="34" charset="0"/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1905000" y="2266456"/>
            <a:ext cx="6096000" cy="2286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8699179" y="6398253"/>
            <a:ext cx="455757" cy="34181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603" y="6649953"/>
            <a:ext cx="1619250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342900"/>
            <a:r>
              <a:rPr lang="en-US" sz="450" dirty="0">
                <a:solidFill>
                  <a:srgbClr val="FFFFFF">
                    <a:lumMod val="50000"/>
                  </a:srgbClr>
                </a:solidFill>
                <a:cs typeface="Edelman City Book"/>
              </a:rPr>
              <a:t>© Copyright 2015 Daniel J Edelman Inc.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716761" y="6649953"/>
            <a:ext cx="1015739" cy="692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 defTabSz="342900"/>
            <a:r>
              <a:rPr lang="en-US" sz="450" i="1" dirty="0">
                <a:solidFill>
                  <a:srgbClr val="FFFFFF">
                    <a:lumMod val="50000"/>
                  </a:srgbClr>
                </a:solidFill>
                <a:cs typeface="Edelman City Book"/>
              </a:rPr>
              <a:t>Intelligent Engagement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" y="6496845"/>
            <a:ext cx="543637" cy="293135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862235" y="6642323"/>
            <a:ext cx="257175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0" i="0" kern="1200">
                <a:solidFill>
                  <a:schemeClr val="bg1"/>
                </a:solidFill>
                <a:latin typeface="Edelman City Light"/>
                <a:ea typeface="+mn-ea"/>
                <a:cs typeface="Edelman City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63DC6D-BEC1-D94E-8C29-6B0BB463CD28}" type="slidenum">
              <a:rPr lang="en-US" sz="600" smtClean="0">
                <a:solidFill>
                  <a:srgbClr val="595959"/>
                </a:solidFill>
                <a:latin typeface="Tw Cen MT" pitchFamily="34" charset="0"/>
              </a:rPr>
              <a:pPr algn="ctr"/>
              <a:t>‹#›</a:t>
            </a:fld>
            <a:endParaRPr lang="en-US" sz="600" dirty="0">
              <a:solidFill>
                <a:srgbClr val="595959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551" y="5440681"/>
            <a:ext cx="5358384" cy="283464"/>
          </a:xfrm>
          <a:prstGeom prst="rect">
            <a:avLst/>
          </a:prstGeom>
          <a:solidFill>
            <a:srgbClr val="78BE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6705600" cy="1576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6"/>
            <a:ext cx="6705600" cy="149047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 </a:t>
            </a:r>
            <a:br>
              <a:rPr/>
            </a:br>
            <a:r>
              <a:rPr/>
              <a:t>Presenter’s title, </a:t>
            </a:r>
            <a:br>
              <a:rPr/>
            </a:br>
            <a:r>
              <a:rPr/>
              <a:t>dd Month yyyy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595768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4879232"/>
            <a:ext cx="5358384" cy="28346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62696"/>
            <a:ext cx="9144000" cy="28346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724145"/>
            <a:ext cx="9144000" cy="28346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10666" y="6007609"/>
            <a:ext cx="4933334" cy="28346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291073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6574536"/>
            <a:ext cx="5358384" cy="283464"/>
          </a:xfrm>
          <a:prstGeom prst="rect">
            <a:avLst/>
          </a:prstGeom>
          <a:solidFill>
            <a:srgbClr val="003DA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srgbClr val="FFFFFF"/>
              </a:solidFill>
            </a:endParaRP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3512462"/>
            <a:ext cx="3086100" cy="6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2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9476" y="155448"/>
            <a:ext cx="8385048" cy="4645152"/>
          </a:xfrm>
          <a:solidFill>
            <a:schemeClr val="bg1">
              <a:lumMod val="95000"/>
            </a:schemeClr>
          </a:solidFill>
        </p:spPr>
        <p:txBody>
          <a:bodyPr lIns="91440" tIns="457200" anchor="t" anchorCtr="0"/>
          <a:lstStyle>
            <a:lvl1pPr marL="9144" indent="0" algn="ctr">
              <a:buNone/>
              <a:defRPr baseline="0"/>
            </a:lvl1pPr>
          </a:lstStyle>
          <a:p>
            <a:r>
              <a:rPr dirty="0"/>
              <a:t>Click icon to insert video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79476" y="5029200"/>
            <a:ext cx="8385048" cy="12192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4021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447800"/>
            <a:ext cx="8382000" cy="6858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b="1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b="1"/>
            </a:lvl2pPr>
            <a:lvl3pPr marL="0" indent="0">
              <a:spcBef>
                <a:spcPts val="0"/>
              </a:spcBef>
              <a:buFont typeface="Arial" pitchFamily="34" charset="0"/>
              <a:buNone/>
              <a:defRPr b="1"/>
            </a:lvl3pPr>
            <a:lvl4pPr marL="0" indent="0">
              <a:spcBef>
                <a:spcPts val="0"/>
              </a:spcBef>
              <a:buFont typeface="Arial" pitchFamily="34" charset="0"/>
              <a:buNone/>
              <a:defRPr b="1"/>
            </a:lvl4pPr>
            <a:lvl5pPr marL="0" indent="0">
              <a:spcBef>
                <a:spcPts val="0"/>
              </a:spcBef>
              <a:buFont typeface="Arial" pitchFamily="34" charset="0"/>
              <a:buNone/>
              <a:defRPr b="1"/>
            </a:lvl5pPr>
            <a:lvl6pPr marL="0" indent="0">
              <a:spcBef>
                <a:spcPts val="0"/>
              </a:spcBef>
              <a:buNone/>
              <a:defRPr b="1"/>
            </a:lvl6pPr>
            <a:lvl7pPr marL="0" indent="0">
              <a:spcBef>
                <a:spcPts val="0"/>
              </a:spcBef>
              <a:buNone/>
              <a:defRPr b="1"/>
            </a:lvl7pPr>
            <a:lvl8pPr marL="0" indent="0">
              <a:spcBef>
                <a:spcPts val="0"/>
              </a:spcBef>
              <a:buNone/>
              <a:defRPr b="1"/>
            </a:lvl8pPr>
            <a:lvl9pPr marL="0" indent="0">
              <a:spcBef>
                <a:spcPts val="0"/>
              </a:spcBef>
              <a:buNone/>
              <a:defRPr b="1"/>
            </a:lvl9pPr>
          </a:lstStyle>
          <a:p>
            <a:pPr lvl="0"/>
            <a:r>
              <a:rPr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43140"/>
            <a:ext cx="8375904" cy="3929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971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886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13762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13762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3762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762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13762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3762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13762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13762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813762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3762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5" name="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9728" y="6510528"/>
            <a:ext cx="1141350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258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092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1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9728" y="6510528"/>
            <a:ext cx="1141350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98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2"/>
            <a:ext cx="4191000" cy="4724399"/>
          </a:xfrm>
        </p:spPr>
        <p:txBody>
          <a:bodyPr rIns="182880"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191000" cy="4724400"/>
          </a:xfrm>
        </p:spPr>
        <p:txBody>
          <a:bodyPr rIns="182880"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431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238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681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9476" y="155448"/>
            <a:ext cx="8385048" cy="4645152"/>
          </a:xfrm>
          <a:solidFill>
            <a:schemeClr val="bg1">
              <a:lumMod val="95000"/>
            </a:schemeClr>
          </a:solidFill>
        </p:spPr>
        <p:txBody>
          <a:bodyPr lIns="91440" tIns="457200" anchor="t" anchorCtr="0"/>
          <a:lstStyle>
            <a:lvl1pPr marL="6858" indent="0" algn="ctr">
              <a:buNone/>
              <a:defRPr baseline="0"/>
            </a:lvl1pPr>
          </a:lstStyle>
          <a:p>
            <a:r>
              <a:rPr/>
              <a:t>Click icon to insert video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79476" y="5029200"/>
            <a:ext cx="8385048" cy="12192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5461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447800"/>
            <a:ext cx="4191000" cy="4724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47802"/>
            <a:ext cx="4191000" cy="4724399"/>
          </a:xfrm>
        </p:spPr>
        <p:txBody>
          <a:bodyPr rIns="182880">
            <a:normAutofit/>
          </a:bodyPr>
          <a:lstStyle>
            <a:lvl1pPr marL="137160" indent="-130302">
              <a:buFont typeface="Arial" pitchFamily="34" charset="0"/>
              <a:buChar char="•"/>
              <a:defRPr sz="1350"/>
            </a:lvl1pPr>
            <a:lvl2pPr marL="288036" indent="-128588">
              <a:buFont typeface="Arial" pitchFamily="34" charset="0"/>
              <a:buChar char="-"/>
              <a:defRPr sz="1350"/>
            </a:lvl2pPr>
            <a:lvl3pPr marL="438912" indent="-128588">
              <a:buFont typeface="Arial" pitchFamily="34" charset="0"/>
              <a:buChar char="-"/>
              <a:defRPr sz="1350"/>
            </a:lvl3pPr>
            <a:lvl4pPr marL="589788" indent="-128588">
              <a:buFont typeface="Arial" pitchFamily="34" charset="0"/>
              <a:buChar char="-"/>
              <a:defRPr sz="1350"/>
            </a:lvl4pPr>
            <a:lvl5pPr marL="740664" indent="-128588">
              <a:buFont typeface="Arial" pitchFamily="34" charset="0"/>
              <a:buChar char="-"/>
              <a:defRPr sz="1350"/>
            </a:lvl5pPr>
            <a:lvl6pPr marL="891540" indent="-128588">
              <a:buFont typeface="Arial" pitchFamily="34" charset="0"/>
              <a:buChar char="-"/>
              <a:defRPr sz="1350"/>
            </a:lvl6pPr>
            <a:lvl7pPr marL="1042416" indent="-128588">
              <a:buFont typeface="Arial" pitchFamily="34" charset="0"/>
              <a:buChar char="-"/>
              <a:defRPr sz="1350"/>
            </a:lvl7pPr>
            <a:lvl8pPr marL="1193292" indent="-128588">
              <a:buFont typeface="Arial" pitchFamily="34" charset="0"/>
              <a:buChar char="-"/>
              <a:defRPr sz="1350"/>
            </a:lvl8pPr>
            <a:lvl9pPr marL="1344168" indent="-128588">
              <a:buFont typeface="Arial" pitchFamily="34" charset="0"/>
              <a:buChar char="-"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72600" y="114300"/>
            <a:ext cx="1219200" cy="1943100"/>
          </a:xfrm>
          <a:prstGeom prst="roundRect">
            <a:avLst>
              <a:gd name="adj" fmla="val 888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050">
                <a:solidFill>
                  <a:srgbClr val="FFFFFF"/>
                </a:solidFill>
              </a:rPr>
              <a:t>Click the icon to add an image. The photo will be cropped to fit the placeholder.</a:t>
            </a:r>
          </a:p>
        </p:txBody>
      </p:sp>
    </p:spTree>
    <p:extLst>
      <p:ext uri="{BB962C8B-B14F-4D97-AF65-F5344CB8AC3E}">
        <p14:creationId xmlns:p14="http://schemas.microsoft.com/office/powerpoint/2010/main" val="35854188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3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75904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6649845" y="6434407"/>
            <a:ext cx="135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471853" y="64350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001000" y="6434407"/>
            <a:ext cx="783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 dirty="0"/>
          </a:p>
        </p:txBody>
      </p:sp>
      <p:pic>
        <p:nvPicPr>
          <p:cNvPr id="10" name="slu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9" r:id="rId4"/>
    <p:sldLayoutId id="2147483651" r:id="rId5"/>
    <p:sldLayoutId id="2147483652" r:id="rId6"/>
    <p:sldLayoutId id="2147483654" r:id="rId7"/>
    <p:sldLayoutId id="2147483655" r:id="rId8"/>
    <p:sldLayoutId id="2147483693" r:id="rId9"/>
    <p:sldLayoutId id="2147483657" r:id="rId10"/>
    <p:sldLayoutId id="2147483658" r:id="rId11"/>
    <p:sldLayoutId id="2147483659" r:id="rId12"/>
    <p:sldLayoutId id="2147483781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521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8638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72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988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5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75904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49845" y="6434407"/>
            <a:ext cx="135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1853" y="64350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34407"/>
            <a:ext cx="783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 dirty="0"/>
          </a:p>
        </p:txBody>
      </p:sp>
      <p:pic>
        <p:nvPicPr>
          <p:cNvPr id="9" name="slu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94" r:id="rId3"/>
    <p:sldLayoutId id="2147483695" r:id="rId4"/>
    <p:sldLayoutId id="2147483675" r:id="rId5"/>
    <p:sldLayoutId id="2147483700" r:id="rId6"/>
    <p:sldLayoutId id="2147483701" r:id="rId7"/>
    <p:sldLayoutId id="2147483676" r:id="rId8"/>
    <p:sldLayoutId id="2147483678" r:id="rId9"/>
    <p:sldLayoutId id="2147483681" r:id="rId10"/>
    <p:sldLayoutId id="2147483690" r:id="rId11"/>
    <p:sldLayoutId id="2147483696" r:id="rId12"/>
    <p:sldLayoutId id="2147483699" r:id="rId13"/>
    <p:sldLayoutId id="2147483685" r:id="rId14"/>
    <p:sldLayoutId id="2147483684" r:id="rId15"/>
    <p:sldLayoutId id="2147483686" r:id="rId16"/>
    <p:sldLayoutId id="2147483692" r:id="rId17"/>
    <p:sldLayoutId id="2147483698" r:id="rId18"/>
    <p:sldLayoutId id="214748369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521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8638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72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988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5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75904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6649845" y="6434407"/>
            <a:ext cx="135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471853" y="64350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001000" y="6434407"/>
            <a:ext cx="783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pic>
        <p:nvPicPr>
          <p:cNvPr id="10" name="slu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4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521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8638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72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988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5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75904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6649845" y="6434407"/>
            <a:ext cx="135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471853" y="64350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001000" y="6434407"/>
            <a:ext cx="783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pic>
        <p:nvPicPr>
          <p:cNvPr id="10" name="slu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1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521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8638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72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988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5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75904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6649845" y="6434407"/>
            <a:ext cx="135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471853" y="64350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001000" y="6434407"/>
            <a:ext cx="783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4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521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8638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72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988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5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5000">
              <a:srgbClr val="003473"/>
            </a:gs>
            <a:gs pos="0">
              <a:srgbClr val="0083C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58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342900" rtl="0" eaLnBrk="1" latinLnBrk="0" hangingPunct="1">
        <a:lnSpc>
          <a:spcPct val="8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Franklin Gothic Book" pitchFamily="34" charset="0"/>
          <a:ea typeface="+mj-ea"/>
          <a:cs typeface="Franklin Gothic Book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350" b="0" i="0" kern="1200">
          <a:solidFill>
            <a:schemeClr val="bg1"/>
          </a:solidFill>
          <a:latin typeface="Franklin Gothic Book" pitchFamily="34" charset="0"/>
          <a:ea typeface="+mn-ea"/>
          <a:cs typeface="Franklin Gothic Book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350" b="0" i="0" kern="1200">
          <a:solidFill>
            <a:schemeClr val="bg1"/>
          </a:solidFill>
          <a:latin typeface="Franklin Gothic Book" pitchFamily="34" charset="0"/>
          <a:ea typeface="+mn-ea"/>
          <a:cs typeface="Franklin Gothic Book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b="0" i="0" kern="1200">
          <a:solidFill>
            <a:schemeClr val="bg1"/>
          </a:solidFill>
          <a:latin typeface="Franklin Gothic Book" pitchFamily="34" charset="0"/>
          <a:ea typeface="+mn-ea"/>
          <a:cs typeface="Franklin Gothic Book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350" b="0" i="0" kern="1200">
          <a:solidFill>
            <a:schemeClr val="bg1"/>
          </a:solidFill>
          <a:latin typeface="Franklin Gothic Book" pitchFamily="34" charset="0"/>
          <a:ea typeface="+mn-ea"/>
          <a:cs typeface="Franklin Gothic Book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350" b="0" i="0" kern="1200">
          <a:solidFill>
            <a:schemeClr val="bg1"/>
          </a:solidFill>
          <a:latin typeface="Franklin Gothic Book" pitchFamily="34" charset="0"/>
          <a:ea typeface="+mn-ea"/>
          <a:cs typeface="Franklin Gothic Book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2"/>
            <a:ext cx="8375904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6876289" y="6434409"/>
            <a:ext cx="135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471853" y="64350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229600" y="6434409"/>
            <a:ext cx="783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4E4A4924-7CC3-4BF6-9C5C-A8E770D1575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pic>
        <p:nvPicPr>
          <p:cNvPr id="9" name="logo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9728" y="6510528"/>
            <a:ext cx="1141350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1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0302" algn="l" defTabSz="685800" rtl="0" eaLnBrk="1" latinLnBrk="0" hangingPunct="1">
        <a:spcBef>
          <a:spcPts val="600"/>
        </a:spcBef>
        <a:buClrTx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indent="-130302" algn="l" defTabSz="685800" rtl="0" eaLnBrk="1" latinLnBrk="0" hangingPunct="1">
        <a:spcBef>
          <a:spcPts val="600"/>
        </a:spcBef>
        <a:buClrTx/>
        <a:buFont typeface="Arial" pitchFamily="34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130302" algn="l" defTabSz="685800" rtl="0" eaLnBrk="1" latinLnBrk="0" hangingPunct="1">
        <a:spcBef>
          <a:spcPts val="600"/>
        </a:spcBef>
        <a:buClrTx/>
        <a:buFont typeface="Arial" pitchFamily="34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589788" indent="-130302" algn="l" defTabSz="685800" rtl="0" eaLnBrk="1" latinLnBrk="0" hangingPunct="1">
        <a:spcBef>
          <a:spcPts val="600"/>
        </a:spcBef>
        <a:buClrTx/>
        <a:buFont typeface="Arial" pitchFamily="34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" indent="-130302" algn="l" defTabSz="685800" rtl="0" eaLnBrk="1" latinLnBrk="0" hangingPunct="1">
        <a:spcBef>
          <a:spcPts val="600"/>
        </a:spcBef>
        <a:buClrTx/>
        <a:buFont typeface="Arial" pitchFamily="34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891540" indent="-130302" algn="l" defTabSz="685800" rtl="0" eaLnBrk="1" latinLnBrk="0" hangingPunct="1">
        <a:spcBef>
          <a:spcPts val="600"/>
        </a:spcBef>
        <a:buClrTx/>
        <a:buFont typeface="Arial" pitchFamily="34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042416" indent="-130302" algn="l" defTabSz="685800" rtl="0" eaLnBrk="1" latinLnBrk="0" hangingPunct="1">
        <a:spcBef>
          <a:spcPts val="600"/>
        </a:spcBef>
        <a:buClrTx/>
        <a:buFont typeface="Arial" pitchFamily="34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193292" indent="-130302" algn="l" defTabSz="685800" rtl="0" eaLnBrk="1" latinLnBrk="0" hangingPunct="1">
        <a:spcBef>
          <a:spcPts val="600"/>
        </a:spcBef>
        <a:buClrTx/>
        <a:buFont typeface="Arial" pitchFamily="34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344168" indent="-130302" algn="l" defTabSz="685800" rtl="0" eaLnBrk="1" latinLnBrk="0" hangingPunct="1">
        <a:spcBef>
          <a:spcPts val="600"/>
        </a:spcBef>
        <a:buClrTx/>
        <a:buFont typeface="Arial" pitchFamily="34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623" rIns="91246" bIns="45623" rtlCol="0" anchor="ctr"/>
          <a:lstStyle/>
          <a:p>
            <a:pPr algn="ctr" defTabSz="912479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152400"/>
            <a:ext cx="8375904" cy="1143000"/>
          </a:xfrm>
          <a:prstGeom prst="rect">
            <a:avLst/>
          </a:prstGeom>
        </p:spPr>
        <p:txBody>
          <a:bodyPr vert="horz" lIns="91246" tIns="45623" rIns="91246" bIns="45623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447815"/>
            <a:ext cx="8375904" cy="4724399"/>
          </a:xfrm>
          <a:prstGeom prst="rect">
            <a:avLst/>
          </a:prstGeom>
        </p:spPr>
        <p:txBody>
          <a:bodyPr vert="horz" lIns="91246" tIns="45623" rIns="91246" bIns="45623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6649891" y="6434458"/>
            <a:ext cx="1351155" cy="365125"/>
          </a:xfrm>
          <a:prstGeom prst="rect">
            <a:avLst/>
          </a:prstGeom>
        </p:spPr>
        <p:txBody>
          <a:bodyPr vert="horz" lIns="91246" tIns="45623" rIns="91246" bIns="45623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defTabSz="912479"/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471856" y="6435093"/>
            <a:ext cx="2895600" cy="365125"/>
          </a:xfrm>
          <a:prstGeom prst="rect">
            <a:avLst/>
          </a:prstGeom>
        </p:spPr>
        <p:txBody>
          <a:bodyPr vert="horz" lIns="91246" tIns="45623" rIns="91246" bIns="45623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defTabSz="912479"/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001000" y="6434458"/>
            <a:ext cx="783936" cy="365125"/>
          </a:xfrm>
          <a:prstGeom prst="rect">
            <a:avLst/>
          </a:prstGeom>
        </p:spPr>
        <p:txBody>
          <a:bodyPr vert="horz" lIns="91246" tIns="45623" rIns="91246" bIns="45623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2479"/>
            <a:fld id="{4E4A4924-7CC3-4BF6-9C5C-A8E770D15754}" type="slidenum">
              <a:rPr>
                <a:solidFill>
                  <a:srgbClr val="FFFFFF"/>
                </a:solidFill>
              </a:rPr>
              <a:pPr defTabSz="912479"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pic>
        <p:nvPicPr>
          <p:cNvPr id="10" name="slu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4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hf sldNum="0" hdr="0" ftr="0" dt="0"/>
  <p:txStyles>
    <p:titleStyle>
      <a:lvl1pPr algn="l" defTabSz="912479" rtl="0" eaLnBrk="1" latinLnBrk="0" hangingPunct="1">
        <a:spcBef>
          <a:spcPct val="0"/>
        </a:spcBef>
        <a:buNone/>
        <a:defRPr sz="28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492" indent="-173367" algn="l" defTabSz="912479" rtl="0" eaLnBrk="1" latinLnBrk="0" hangingPunct="1">
        <a:spcBef>
          <a:spcPts val="8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3258" indent="-173367" algn="l" defTabSz="912479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3986" indent="-173367" algn="l" defTabSz="912479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737" indent="-173367" algn="l" defTabSz="912479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85494" indent="-173367" algn="l" defTabSz="912479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6223" indent="-173367" algn="l" defTabSz="912479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6977" indent="-173367" algn="l" defTabSz="912479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721" indent="-173367" algn="l" defTabSz="912479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88462" indent="-173367" algn="l" defTabSz="912479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2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30" algn="l" defTabSz="912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79" algn="l" defTabSz="912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30" algn="l" defTabSz="912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68" algn="l" defTabSz="912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03" algn="l" defTabSz="912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55" algn="l" defTabSz="912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93" algn="l" defTabSz="912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933" algn="l" defTabSz="9124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OF THE INVESTMENT PROFESSION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SURVEY RESPONSES from the middle east and Africa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279951"/>
            <a:ext cx="1982119" cy="9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4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72" y="609600"/>
            <a:ext cx="8375904" cy="560752"/>
          </a:xfrm>
        </p:spPr>
        <p:txBody>
          <a:bodyPr>
            <a:noAutofit/>
          </a:bodyPr>
          <a:lstStyle/>
          <a:p>
            <a:r>
              <a:rPr lang="en-GB" sz="2400" dirty="0"/>
              <a:t>A solid majority calls for increased training on ethical decision making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GB" smtClean="0"/>
              <a:t>10</a:t>
            </a:fld>
            <a:endParaRPr lang="en-GB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2263"/>
              </p:ext>
            </p:extLst>
          </p:nvPr>
        </p:nvGraphicFramePr>
        <p:xfrm>
          <a:off x="76200" y="1066800"/>
          <a:ext cx="8970309" cy="531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942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THREATS AND OPPORTUNITIES FOR THE INDUSTRY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43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/>
              <a:t>Respondents have a positive view of Globalization and technology’s effect on their careers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GB" smtClean="0"/>
              <a:t>12</a:t>
            </a:fld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116422"/>
              </p:ext>
            </p:extLst>
          </p:nvPr>
        </p:nvGraphicFramePr>
        <p:xfrm>
          <a:off x="228600" y="1828800"/>
          <a:ext cx="8535959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390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Technology and globalization offer strategic opportunity to firms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GB" smtClean="0"/>
              <a:t>13</a:t>
            </a:fld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323021"/>
              </p:ext>
            </p:extLst>
          </p:nvPr>
        </p:nvGraphicFramePr>
        <p:xfrm>
          <a:off x="304800" y="1752600"/>
          <a:ext cx="8767995" cy="411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0921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Consolidation, not fragmentation, over the next 5-10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GB" smtClean="0"/>
              <a:t>14</a:t>
            </a:fld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539152"/>
              </p:ext>
            </p:extLst>
          </p:nvPr>
        </p:nvGraphicFramePr>
        <p:xfrm>
          <a:off x="-304800" y="1600200"/>
          <a:ext cx="480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330062"/>
              </p:ext>
            </p:extLst>
          </p:nvPr>
        </p:nvGraphicFramePr>
        <p:xfrm>
          <a:off x="4191000" y="1600200"/>
          <a:ext cx="4648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8304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/>
              <a:t>More than 70% of respondents foresee flat or contracting margins at asset management firms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GB" smtClean="0"/>
              <a:t>15</a:t>
            </a:fld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823359"/>
              </p:ext>
            </p:extLst>
          </p:nvPr>
        </p:nvGraphicFramePr>
        <p:xfrm>
          <a:off x="1524000" y="1371600"/>
          <a:ext cx="6224867" cy="4740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833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4182850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/>
              <a:t>Respondents see a positive contribution from the profession—contingent on “higher principles”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GB" smtClean="0"/>
              <a:t>17</a:t>
            </a:fld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423632"/>
              </p:ext>
            </p:extLst>
          </p:nvPr>
        </p:nvGraphicFramePr>
        <p:xfrm>
          <a:off x="914400" y="1628214"/>
          <a:ext cx="7391399" cy="423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60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990600"/>
          </a:xfrm>
        </p:spPr>
        <p:txBody>
          <a:bodyPr/>
          <a:lstStyle/>
          <a:p>
            <a:r>
              <a:rPr lang="en-US" dirty="0"/>
              <a:t>Optimism about ESG, tempered by realism on other matters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EF1-2FB9-4CDA-AD22-D945B346B2F0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739557"/>
              </p:ext>
            </p:extLst>
          </p:nvPr>
        </p:nvGraphicFramePr>
        <p:xfrm>
          <a:off x="262728" y="1295399"/>
          <a:ext cx="8618543" cy="503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152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75904" cy="1143000"/>
          </a:xfrm>
        </p:spPr>
        <p:txBody>
          <a:bodyPr>
            <a:normAutofit/>
          </a:bodyPr>
          <a:lstStyle/>
          <a:p>
            <a:r>
              <a:rPr lang="en-US" sz="2400" dirty="0"/>
              <a:t>Responses from 133 senior investment decision makers In the Middle East and Africa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A4924-7CC3-4BF6-9C5C-A8E770D15754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629206"/>
              </p:ext>
            </p:extLst>
          </p:nvPr>
        </p:nvGraphicFramePr>
        <p:xfrm>
          <a:off x="457200" y="1524000"/>
          <a:ext cx="3873314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716800"/>
              </p:ext>
            </p:extLst>
          </p:nvPr>
        </p:nvGraphicFramePr>
        <p:xfrm>
          <a:off x="4724400" y="1524000"/>
          <a:ext cx="3886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46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representation from CFA charter holders and </a:t>
            </a:r>
            <a:r>
              <a:rPr lang="en-US" dirty="0" err="1"/>
              <a:t>mbas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934668"/>
              </p:ext>
            </p:extLst>
          </p:nvPr>
        </p:nvGraphicFramePr>
        <p:xfrm>
          <a:off x="335896" y="1171574"/>
          <a:ext cx="8472207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24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range of institution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607974"/>
              </p:ext>
            </p:extLst>
          </p:nvPr>
        </p:nvGraphicFramePr>
        <p:xfrm>
          <a:off x="0" y="1447800"/>
          <a:ext cx="5562600" cy="5033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48707"/>
              </p:ext>
            </p:extLst>
          </p:nvPr>
        </p:nvGraphicFramePr>
        <p:xfrm>
          <a:off x="4953000" y="1981200"/>
          <a:ext cx="4547347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329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American respondents come from a broad range of </a:t>
            </a:r>
            <a:r>
              <a:rPr lang="en-US" dirty="0" err="1"/>
              <a:t>aum</a:t>
            </a:r>
            <a:r>
              <a:rPr lang="en-US" dirty="0"/>
              <a:t> bands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267503"/>
              </p:ext>
            </p:extLst>
          </p:nvPr>
        </p:nvGraphicFramePr>
        <p:xfrm>
          <a:off x="4267200" y="1371600"/>
          <a:ext cx="4178113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663764"/>
              </p:ext>
            </p:extLst>
          </p:nvPr>
        </p:nvGraphicFramePr>
        <p:xfrm>
          <a:off x="152400" y="1371600"/>
          <a:ext cx="3733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9274"/>
              </p:ext>
            </p:extLst>
          </p:nvPr>
        </p:nvGraphicFramePr>
        <p:xfrm>
          <a:off x="152400" y="3886200"/>
          <a:ext cx="3810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772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71373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10600" cy="609600"/>
          </a:xfrm>
        </p:spPr>
        <p:txBody>
          <a:bodyPr>
            <a:normAutofit/>
          </a:bodyPr>
          <a:lstStyle/>
          <a:p>
            <a:r>
              <a:rPr lang="en-US" sz="2400" dirty="0"/>
              <a:t>Skills to determine executive success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2C76-E6AA-46CB-A2DE-F6E097F7C44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04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026793"/>
              </p:ext>
            </p:extLst>
          </p:nvPr>
        </p:nvGraphicFramePr>
        <p:xfrm>
          <a:off x="350184" y="784411"/>
          <a:ext cx="8443631" cy="528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657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Soft skills emerge as sources of executive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2C76-E6AA-46CB-A2DE-F6E097F7C440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937705"/>
              </p:ext>
            </p:extLst>
          </p:nvPr>
        </p:nvGraphicFramePr>
        <p:xfrm>
          <a:off x="533400" y="1371600"/>
          <a:ext cx="8002589" cy="4697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26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FA Breuer Text" panose="02000506040000020004" pitchFamily="50" charset="0"/>
                        </a:rPr>
                        <a:t>CIOs/PMs</a:t>
                      </a: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CFA Breuer Text" panose="02000506040000020004" pitchFamily="50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FA Breuer Text" panose="02000506040000020004" pitchFamily="50" charset="0"/>
                        </a:rPr>
                        <a:t>CEOs of</a:t>
                      </a:r>
                      <a:r>
                        <a:rPr lang="en-US" sz="1800" baseline="0" dirty="0">
                          <a:latin typeface="CFA Breuer Text" panose="02000506040000020004" pitchFamily="50" charset="0"/>
                        </a:rPr>
                        <a:t> AMs</a:t>
                      </a:r>
                      <a:endParaRPr lang="en-US" sz="1800" dirty="0">
                        <a:latin typeface="CFA Breuer Text" panose="02000506040000020004" pitchFamily="50" charset="0"/>
                      </a:endParaRP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CFA Breuer Text" panose="02000506040000020004" pitchFamily="50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FA Breuer Text" panose="02000506040000020004" pitchFamily="50" charset="0"/>
                        </a:rPr>
                        <a:t>CEOs of AOs</a:t>
                      </a: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CFA Breuer Text" panose="0200050604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FA Breuer Text" panose="02000506040000020004" pitchFamily="50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FA Breuer Text" panose="02000506040000020004" pitchFamily="50" charset="0"/>
                        </a:rPr>
                        <a:t>Rank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FA Breuer Text" panose="02000506040000020004" pitchFamily="50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FA Breuer Text" panose="02000506040000020004" pitchFamily="50" charset="0"/>
                        </a:rPr>
                        <a:t>Rank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FA Breuer Text" panose="02000506040000020004" pitchFamily="50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FA Breuer Text" panose="02000506040000020004" pitchFamily="50" charset="0"/>
                        </a:rPr>
                        <a:t>Rank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FA Breuer Text" panose="02000506040000020004" pitchFamily="50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Ability to articulate a compelling vision for the institution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Relationship-building skills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Specialized financial analysis skills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Ability to instill a culture of ethical decision making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Sophisticated knowledge of 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Understanding of corporate governance/regulations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Knowledge of science, engineering, and mathematics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Consultative selling skills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Crisis management skills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and cross-cultural skills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57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75904" cy="609600"/>
          </a:xfrm>
        </p:spPr>
        <p:txBody>
          <a:bodyPr>
            <a:normAutofit/>
          </a:bodyPr>
          <a:lstStyle/>
          <a:p>
            <a:r>
              <a:rPr lang="en-GB" sz="2400" dirty="0"/>
              <a:t>Most important skills are often hard to find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GB" smtClean="0"/>
              <a:t>9</a:t>
            </a:fld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45402"/>
              </p:ext>
            </p:extLst>
          </p:nvPr>
        </p:nvGraphicFramePr>
        <p:xfrm>
          <a:off x="-152400" y="685800"/>
          <a:ext cx="8867928" cy="5709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73777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23ef081-5526-41a2-8cec-cc843e5dbb80"/>
</p:tagLst>
</file>

<file path=ppt/theme/theme1.xml><?xml version="1.0" encoding="utf-8"?>
<a:theme xmlns:a="http://schemas.openxmlformats.org/drawingml/2006/main" name="CFA">
  <a:themeElements>
    <a:clrScheme name="CFA">
      <a:dk1>
        <a:srgbClr val="000000"/>
      </a:dk1>
      <a:lt1>
        <a:srgbClr val="FFFFFF"/>
      </a:lt1>
      <a:dk2>
        <a:srgbClr val="777777"/>
      </a:dk2>
      <a:lt2>
        <a:srgbClr val="008ED6"/>
      </a:lt2>
      <a:accent1>
        <a:srgbClr val="009966"/>
      </a:accent1>
      <a:accent2>
        <a:srgbClr val="00B5E2"/>
      </a:accent2>
      <a:accent3>
        <a:srgbClr val="5B77CC"/>
      </a:accent3>
      <a:accent4>
        <a:srgbClr val="5C068C"/>
      </a:accent4>
      <a:accent5>
        <a:srgbClr val="FFD100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</a:theme>
</file>

<file path=ppt/theme/theme10.xml><?xml version="1.0" encoding="utf-8"?>
<a:theme xmlns:a="http://schemas.openxmlformats.org/drawingml/2006/main" name="Office Theme">
  <a:themeElements>
    <a:clrScheme name="CFA">
      <a:dk1>
        <a:srgbClr val="000000"/>
      </a:dk1>
      <a:lt1>
        <a:srgbClr val="FFFFFF"/>
      </a:lt1>
      <a:dk2>
        <a:srgbClr val="777777"/>
      </a:dk2>
      <a:lt2>
        <a:srgbClr val="A7A8AA"/>
      </a:lt2>
      <a:accent1>
        <a:srgbClr val="009966"/>
      </a:accent1>
      <a:accent2>
        <a:srgbClr val="00B5FF"/>
      </a:accent2>
      <a:accent3>
        <a:srgbClr val="5B77CC"/>
      </a:accent3>
      <a:accent4>
        <a:srgbClr val="5C068C"/>
      </a:accent4>
      <a:accent5>
        <a:srgbClr val="FFB81C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</a:theme>
</file>

<file path=ppt/theme/theme2.xml><?xml version="1.0" encoding="utf-8"?>
<a:theme xmlns:a="http://schemas.openxmlformats.org/drawingml/2006/main" name="Alternate Title Slides, Dividers and TOC">
  <a:themeElements>
    <a:clrScheme name="CFA">
      <a:dk1>
        <a:srgbClr val="000000"/>
      </a:dk1>
      <a:lt1>
        <a:srgbClr val="FFFFFF"/>
      </a:lt1>
      <a:dk2>
        <a:srgbClr val="777777"/>
      </a:dk2>
      <a:lt2>
        <a:srgbClr val="008ED6"/>
      </a:lt2>
      <a:accent1>
        <a:srgbClr val="009966"/>
      </a:accent1>
      <a:accent2>
        <a:srgbClr val="00B5E2"/>
      </a:accent2>
      <a:accent3>
        <a:srgbClr val="5B77CC"/>
      </a:accent3>
      <a:accent4>
        <a:srgbClr val="5C068C"/>
      </a:accent4>
      <a:accent5>
        <a:srgbClr val="FFD100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</a:theme>
</file>

<file path=ppt/theme/theme3.xml><?xml version="1.0" encoding="utf-8"?>
<a:theme xmlns:a="http://schemas.openxmlformats.org/drawingml/2006/main" name="NYSSA Aug 2012">
  <a:themeElements>
    <a:clrScheme name="CFA">
      <a:dk1>
        <a:srgbClr val="000000"/>
      </a:dk1>
      <a:lt1>
        <a:srgbClr val="FFFFFF"/>
      </a:lt1>
      <a:dk2>
        <a:srgbClr val="777777"/>
      </a:dk2>
      <a:lt2>
        <a:srgbClr val="008ED6"/>
      </a:lt2>
      <a:accent1>
        <a:srgbClr val="009966"/>
      </a:accent1>
      <a:accent2>
        <a:srgbClr val="00B5E2"/>
      </a:accent2>
      <a:accent3>
        <a:srgbClr val="5B77CC"/>
      </a:accent3>
      <a:accent4>
        <a:srgbClr val="5C068C"/>
      </a:accent4>
      <a:accent5>
        <a:srgbClr val="FFD100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</a:theme>
</file>

<file path=ppt/theme/theme4.xml><?xml version="1.0" encoding="utf-8"?>
<a:theme xmlns:a="http://schemas.openxmlformats.org/drawingml/2006/main" name="1_CFA">
  <a:themeElements>
    <a:clrScheme name="CFA">
      <a:dk1>
        <a:srgbClr val="000000"/>
      </a:dk1>
      <a:lt1>
        <a:srgbClr val="FFFFFF"/>
      </a:lt1>
      <a:dk2>
        <a:srgbClr val="777777"/>
      </a:dk2>
      <a:lt2>
        <a:srgbClr val="008ED6"/>
      </a:lt2>
      <a:accent1>
        <a:srgbClr val="009966"/>
      </a:accent1>
      <a:accent2>
        <a:srgbClr val="00B5E2"/>
      </a:accent2>
      <a:accent3>
        <a:srgbClr val="5B77CC"/>
      </a:accent3>
      <a:accent4>
        <a:srgbClr val="5C068C"/>
      </a:accent4>
      <a:accent5>
        <a:srgbClr val="FFD100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</a:theme>
</file>

<file path=ppt/theme/theme5.xml><?xml version="1.0" encoding="utf-8"?>
<a:theme xmlns:a="http://schemas.openxmlformats.org/drawingml/2006/main" name="3_CFA">
  <a:themeElements>
    <a:clrScheme name="CFA">
      <a:dk1>
        <a:srgbClr val="000000"/>
      </a:dk1>
      <a:lt1>
        <a:srgbClr val="FFFFFF"/>
      </a:lt1>
      <a:dk2>
        <a:srgbClr val="777777"/>
      </a:dk2>
      <a:lt2>
        <a:srgbClr val="008ED6"/>
      </a:lt2>
      <a:accent1>
        <a:srgbClr val="009966"/>
      </a:accent1>
      <a:accent2>
        <a:srgbClr val="00B5E2"/>
      </a:accent2>
      <a:accent3>
        <a:srgbClr val="5B77CC"/>
      </a:accent3>
      <a:accent4>
        <a:srgbClr val="5C068C"/>
      </a:accent4>
      <a:accent5>
        <a:srgbClr val="FFD100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</a:theme>
</file>

<file path=ppt/theme/theme6.xml><?xml version="1.0" encoding="utf-8"?>
<a:theme xmlns:a="http://schemas.openxmlformats.org/drawingml/2006/main" name="Berland Update 2014">
  <a:themeElements>
    <a:clrScheme name="JG Berland PURPGREEN2">
      <a:dk1>
        <a:srgbClr val="595959"/>
      </a:dk1>
      <a:lt1>
        <a:srgbClr val="FFFFFF"/>
      </a:lt1>
      <a:dk2>
        <a:srgbClr val="0083CA"/>
      </a:dk2>
      <a:lt2>
        <a:srgbClr val="000000"/>
      </a:lt2>
      <a:accent1>
        <a:srgbClr val="003473"/>
      </a:accent1>
      <a:accent2>
        <a:srgbClr val="C00000"/>
      </a:accent2>
      <a:accent3>
        <a:srgbClr val="8E0000"/>
      </a:accent3>
      <a:accent4>
        <a:srgbClr val="E36C09"/>
      </a:accent4>
      <a:accent5>
        <a:srgbClr val="8E46C4"/>
      </a:accent5>
      <a:accent6>
        <a:srgbClr val="31B541"/>
      </a:accent6>
      <a:hlink>
        <a:srgbClr val="0000FF"/>
      </a:hlink>
      <a:folHlink>
        <a:srgbClr val="2B123E"/>
      </a:folHlink>
    </a:clrScheme>
    <a:fontScheme name="JG Edelman Berland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FA Institute_PPT_2012_9-21">
  <a:themeElements>
    <a:clrScheme name="CFA">
      <a:dk1>
        <a:srgbClr val="000000"/>
      </a:dk1>
      <a:lt1>
        <a:srgbClr val="FFFFFF"/>
      </a:lt1>
      <a:dk2>
        <a:srgbClr val="777777"/>
      </a:dk2>
      <a:lt2>
        <a:srgbClr val="008ED6"/>
      </a:lt2>
      <a:accent1>
        <a:srgbClr val="009966"/>
      </a:accent1>
      <a:accent2>
        <a:srgbClr val="00B5E2"/>
      </a:accent2>
      <a:accent3>
        <a:srgbClr val="5B77CC"/>
      </a:accent3>
      <a:accent4>
        <a:srgbClr val="5C068C"/>
      </a:accent4>
      <a:accent5>
        <a:srgbClr val="FFD100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  <a:extLst>
    <a:ext uri="{05A4C25C-085E-4340-85A3-A5531E510DB2}">
      <thm15:themeFamily xmlns:thm15="http://schemas.microsoft.com/office/thememl/2012/main" name="CFA Investor Study Results 2 3 2016" id="{82633463-2C9C-4E57-904D-2F384FFDD88C}" vid="{AD8224F9-AD0C-467A-9BB4-B2E8E0850CB4}"/>
    </a:ext>
  </a:extLst>
</a:theme>
</file>

<file path=ppt/theme/theme8.xml><?xml version="1.0" encoding="utf-8"?>
<a:theme xmlns:a="http://schemas.openxmlformats.org/drawingml/2006/main" name="26_CFA">
  <a:themeElements>
    <a:clrScheme name="CFA">
      <a:dk1>
        <a:srgbClr val="000000"/>
      </a:dk1>
      <a:lt1>
        <a:srgbClr val="FFFFFF"/>
      </a:lt1>
      <a:dk2>
        <a:srgbClr val="777777"/>
      </a:dk2>
      <a:lt2>
        <a:srgbClr val="008ED6"/>
      </a:lt2>
      <a:accent1>
        <a:srgbClr val="009966"/>
      </a:accent1>
      <a:accent2>
        <a:srgbClr val="00B5E2"/>
      </a:accent2>
      <a:accent3>
        <a:srgbClr val="5B77CC"/>
      </a:accent3>
      <a:accent4>
        <a:srgbClr val="5C068C"/>
      </a:accent4>
      <a:accent5>
        <a:srgbClr val="FFD100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</a:theme>
</file>

<file path=ppt/theme/theme9.xml><?xml version="1.0" encoding="utf-8"?>
<a:theme xmlns:a="http://schemas.openxmlformats.org/drawingml/2006/main" name="Office Theme">
  <a:themeElements>
    <a:clrScheme name="CFA">
      <a:dk1>
        <a:srgbClr val="000000"/>
      </a:dk1>
      <a:lt1>
        <a:srgbClr val="FFFFFF"/>
      </a:lt1>
      <a:dk2>
        <a:srgbClr val="777777"/>
      </a:dk2>
      <a:lt2>
        <a:srgbClr val="A7A8AA"/>
      </a:lt2>
      <a:accent1>
        <a:srgbClr val="009966"/>
      </a:accent1>
      <a:accent2>
        <a:srgbClr val="00B5FF"/>
      </a:accent2>
      <a:accent3>
        <a:srgbClr val="5B77CC"/>
      </a:accent3>
      <a:accent4>
        <a:srgbClr val="5C068C"/>
      </a:accent4>
      <a:accent5>
        <a:srgbClr val="FFB81C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CFA</Template>
  <TotalTime>65140</TotalTime>
  <Words>507</Words>
  <Application>Microsoft Office PowerPoint</Application>
  <PresentationFormat>On-screen Show (4:3)</PresentationFormat>
  <Paragraphs>145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Calibri</vt:lpstr>
      <vt:lpstr>CFA Breuer Text</vt:lpstr>
      <vt:lpstr>Edelman City Book</vt:lpstr>
      <vt:lpstr>Edelman City Light</vt:lpstr>
      <vt:lpstr>Franklin Gothic Book</vt:lpstr>
      <vt:lpstr>Tw Cen MT</vt:lpstr>
      <vt:lpstr>CFA</vt:lpstr>
      <vt:lpstr>Alternate Title Slides, Dividers and TOC</vt:lpstr>
      <vt:lpstr>NYSSA Aug 2012</vt:lpstr>
      <vt:lpstr>1_CFA</vt:lpstr>
      <vt:lpstr>3_CFA</vt:lpstr>
      <vt:lpstr>Berland Update 2014</vt:lpstr>
      <vt:lpstr>6_CFA Institute_PPT_2012_9-21</vt:lpstr>
      <vt:lpstr>26_CFA</vt:lpstr>
      <vt:lpstr>FUTURE OF THE INVESTMENT PROFESSION  SURVEY RESPONSES from the middle east and Africa</vt:lpstr>
      <vt:lpstr>Responses from 133 senior investment decision makers In the Middle East and Africa</vt:lpstr>
      <vt:lpstr>Strong representation from CFA charter holders and mbas</vt:lpstr>
      <vt:lpstr>Broad range of institution types</vt:lpstr>
      <vt:lpstr>North American respondents come from a broad range of aum bands</vt:lpstr>
      <vt:lpstr>Skills for the future</vt:lpstr>
      <vt:lpstr>Skills to determine executive success</vt:lpstr>
      <vt:lpstr>Soft skills emerge as sources of executive success</vt:lpstr>
      <vt:lpstr>Most important skills are often hard to find</vt:lpstr>
      <vt:lpstr>A solid majority calls for increased training on ethical decision making</vt:lpstr>
      <vt:lpstr>STRATEGIC THREATS AND OPPORTUNITIES FOR THE INDUSTRY </vt:lpstr>
      <vt:lpstr>Respondents have a positive view of Globalization and technology’s effect on their careers</vt:lpstr>
      <vt:lpstr>Technology and globalization offer strategic opportunity to firms</vt:lpstr>
      <vt:lpstr>Consolidation, not fragmentation, over the next 5-10 years</vt:lpstr>
      <vt:lpstr>More than 70% of respondents foresee flat or contracting margins at asset management firms</vt:lpstr>
      <vt:lpstr>The big picture</vt:lpstr>
      <vt:lpstr>Respondents see a positive contribution from the profession—contingent on “higher principles”</vt:lpstr>
      <vt:lpstr>Optimism about ESG, tempered by realism on other matters</vt:lpstr>
    </vt:vector>
  </TitlesOfParts>
  <Company>CFA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Markets Policy Update</dc:title>
  <dc:creator>James Allen</dc:creator>
  <cp:lastModifiedBy>Rebecca Fender</cp:lastModifiedBy>
  <cp:revision>610</cp:revision>
  <cp:lastPrinted>2013-06-26T18:47:11Z</cp:lastPrinted>
  <dcterms:created xsi:type="dcterms:W3CDTF">2013-03-14T12:10:34Z</dcterms:created>
  <dcterms:modified xsi:type="dcterms:W3CDTF">2017-03-24T13:30:25Z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1213069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